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
  </p:notesMasterIdLst>
  <p:handoutMasterIdLst>
    <p:handoutMasterId r:id="rId24"/>
  </p:handoutMasterIdLst>
  <p:sldIdLst>
    <p:sldId id="387" r:id="rId5"/>
    <p:sldId id="399" r:id="rId6"/>
    <p:sldId id="398" r:id="rId7"/>
    <p:sldId id="400" r:id="rId8"/>
    <p:sldId id="405" r:id="rId9"/>
    <p:sldId id="402" r:id="rId10"/>
    <p:sldId id="404" r:id="rId11"/>
    <p:sldId id="388" r:id="rId12"/>
    <p:sldId id="396" r:id="rId13"/>
    <p:sldId id="392" r:id="rId14"/>
    <p:sldId id="370" r:id="rId15"/>
    <p:sldId id="389" r:id="rId16"/>
    <p:sldId id="369" r:id="rId17"/>
    <p:sldId id="391" r:id="rId18"/>
    <p:sldId id="362" r:id="rId19"/>
    <p:sldId id="394" r:id="rId20"/>
    <p:sldId id="401" r:id="rId21"/>
    <p:sldId id="395" r:id="rId2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sel Read" initials="RR" lastIdx="2" clrIdx="0">
    <p:extLst>
      <p:ext uri="{19B8F6BF-5375-455C-9EA6-DF929625EA0E}">
        <p15:presenceInfo xmlns:p15="http://schemas.microsoft.com/office/powerpoint/2012/main" userId="S-1-5-21-2806369741-1941703896-3519966541-15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30"/>
    <a:srgbClr val="0836B8"/>
    <a:srgbClr val="A47D00"/>
    <a:srgbClr val="EEB500"/>
    <a:srgbClr val="9E7800"/>
    <a:srgbClr val="3668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autoAdjust="0"/>
    <p:restoredTop sz="94371" autoAdjust="0"/>
  </p:normalViewPr>
  <p:slideViewPr>
    <p:cSldViewPr>
      <p:cViewPr varScale="1">
        <p:scale>
          <a:sx n="109" d="100"/>
          <a:sy n="109" d="100"/>
        </p:scale>
        <p:origin x="168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2-14T10:19:15.778" idx="2">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769F6A82-FA92-496E-9660-72B832989949}" type="datetimeFigureOut">
              <a:rPr lang="en-US" smtClean="0"/>
              <a:t>1/22/2016</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38FFECDB-3F54-49DD-BE39-C4F7C2C2BDAF}" type="slidenum">
              <a:rPr lang="en-US" smtClean="0"/>
              <a:t>‹#›</a:t>
            </a:fld>
            <a:endParaRPr lang="en-US" dirty="0"/>
          </a:p>
        </p:txBody>
      </p:sp>
    </p:spTree>
    <p:extLst>
      <p:ext uri="{BB962C8B-B14F-4D97-AF65-F5344CB8AC3E}">
        <p14:creationId xmlns:p14="http://schemas.microsoft.com/office/powerpoint/2010/main" val="2238090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028" y="0"/>
            <a:ext cx="2972421" cy="465138"/>
          </a:xfrm>
          <a:prstGeom prst="rect">
            <a:avLst/>
          </a:prstGeom>
        </p:spPr>
        <p:txBody>
          <a:bodyPr vert="horz" lIns="91440" tIns="45720" rIns="91440" bIns="45720" rtlCol="0"/>
          <a:lstStyle>
            <a:lvl1pPr algn="r">
              <a:defRPr sz="1200"/>
            </a:lvl1pPr>
          </a:lstStyle>
          <a:p>
            <a:fld id="{87AEAAFF-CD14-4984-AA17-33913482533B}" type="datetimeFigureOut">
              <a:rPr lang="en-US" smtClean="0"/>
              <a:t>1/22/2016</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6421" y="4416426"/>
            <a:ext cx="5485158"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028" y="8829675"/>
            <a:ext cx="2972421" cy="465138"/>
          </a:xfrm>
          <a:prstGeom prst="rect">
            <a:avLst/>
          </a:prstGeom>
        </p:spPr>
        <p:txBody>
          <a:bodyPr vert="horz" lIns="91440" tIns="45720" rIns="91440" bIns="45720" rtlCol="0" anchor="b"/>
          <a:lstStyle>
            <a:lvl1pPr algn="r">
              <a:defRPr sz="1200"/>
            </a:lvl1pPr>
          </a:lstStyle>
          <a:p>
            <a:fld id="{27509AC8-7757-484B-8147-F0F21E8F5558}" type="slidenum">
              <a:rPr lang="en-US" smtClean="0"/>
              <a:t>‹#›</a:t>
            </a:fld>
            <a:endParaRPr lang="en-US" dirty="0"/>
          </a:p>
        </p:txBody>
      </p:sp>
    </p:spTree>
    <p:extLst>
      <p:ext uri="{BB962C8B-B14F-4D97-AF65-F5344CB8AC3E}">
        <p14:creationId xmlns:p14="http://schemas.microsoft.com/office/powerpoint/2010/main" val="409821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A8AE9-29C1-48EA-A9E0-76FE56DFDECA}" type="slidenum">
              <a:rPr lang="en-US" smtClean="0"/>
              <a:t>2</a:t>
            </a:fld>
            <a:endParaRPr lang="en-US"/>
          </a:p>
        </p:txBody>
      </p:sp>
    </p:spTree>
    <p:extLst>
      <p:ext uri="{BB962C8B-B14F-4D97-AF65-F5344CB8AC3E}">
        <p14:creationId xmlns:p14="http://schemas.microsoft.com/office/powerpoint/2010/main" val="36362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Use inside</a:t>
            </a:r>
            <a:r>
              <a:rPr lang="en-US" baseline="0" dirty="0" smtClean="0"/>
              <a:t> </a:t>
            </a:r>
            <a:r>
              <a:rPr lang="en-US" baseline="0" dirty="0" err="1" smtClean="0"/>
              <a:t>inmar</a:t>
            </a:r>
            <a:r>
              <a:rPr lang="en-US" baseline="0" dirty="0" smtClean="0"/>
              <a:t> photo here</a:t>
            </a:r>
            <a:endParaRPr lang="en-US" dirty="0"/>
          </a:p>
        </p:txBody>
      </p:sp>
      <p:sp>
        <p:nvSpPr>
          <p:cNvPr id="4" name="Slide Number Placeholder 3"/>
          <p:cNvSpPr>
            <a:spLocks noGrp="1"/>
          </p:cNvSpPr>
          <p:nvPr>
            <p:ph type="sldNum" sz="quarter" idx="10"/>
          </p:nvPr>
        </p:nvSpPr>
        <p:spPr/>
        <p:txBody>
          <a:bodyPr/>
          <a:lstStyle/>
          <a:p>
            <a:fld id="{618A8AE9-29C1-48EA-A9E0-76FE56DFDECA}" type="slidenum">
              <a:rPr lang="en-US" smtClean="0"/>
              <a:t>3</a:t>
            </a:fld>
            <a:endParaRPr lang="en-US"/>
          </a:p>
        </p:txBody>
      </p:sp>
    </p:spTree>
    <p:extLst>
      <p:ext uri="{BB962C8B-B14F-4D97-AF65-F5344CB8AC3E}">
        <p14:creationId xmlns:p14="http://schemas.microsoft.com/office/powerpoint/2010/main" val="3020532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8A8AE9-29C1-48EA-A9E0-76FE56DFDECA}" type="slidenum">
              <a:rPr lang="en-US" smtClean="0"/>
              <a:t>4</a:t>
            </a:fld>
            <a:endParaRPr lang="en-US"/>
          </a:p>
        </p:txBody>
      </p:sp>
    </p:spTree>
    <p:extLst>
      <p:ext uri="{BB962C8B-B14F-4D97-AF65-F5344CB8AC3E}">
        <p14:creationId xmlns:p14="http://schemas.microsoft.com/office/powerpoint/2010/main" val="357404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BB504C-823E-43AD-9DC5-5600FDB08727}" type="slidenum">
              <a:rPr lang="en-US" altLang="en-US"/>
              <a:pPr eaLnBrk="1" hangingPunct="1"/>
              <a:t>14</a:t>
            </a:fld>
            <a:endParaRPr lang="en-US" altLang="en-US"/>
          </a:p>
        </p:txBody>
      </p:sp>
    </p:spTree>
    <p:extLst>
      <p:ext uri="{BB962C8B-B14F-4D97-AF65-F5344CB8AC3E}">
        <p14:creationId xmlns:p14="http://schemas.microsoft.com/office/powerpoint/2010/main" val="1703400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2B4C5F-3B31-4A49-ABE3-55408ED2C911}" type="datetime1">
              <a:rPr lang="en-US" smtClean="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12635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BFFE72-A0BB-4650-896C-383CA53FA8C3}" type="datetime1">
              <a:rPr lang="en-US" smtClean="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327543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E3821D-8E36-4D6C-8557-907A222548A5}" type="datetime1">
              <a:rPr lang="en-US" smtClean="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176261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6" name="Text Placeholder 11"/>
          <p:cNvSpPr>
            <a:spLocks noGrp="1"/>
          </p:cNvSpPr>
          <p:nvPr>
            <p:ph type="body" sz="quarter" idx="10" hasCustomPrompt="1"/>
          </p:nvPr>
        </p:nvSpPr>
        <p:spPr>
          <a:xfrm>
            <a:off x="914400" y="1600200"/>
            <a:ext cx="7772400" cy="1415772"/>
          </a:xfrm>
          <a:prstGeom prst="rect">
            <a:avLst/>
          </a:prstGeom>
        </p:spPr>
        <p:txBody>
          <a:bodyPr wrap="square">
            <a:spAutoFit/>
          </a:bodyPr>
          <a:lstStyle>
            <a:lvl1pPr algn="l">
              <a:spcAft>
                <a:spcPts val="1200"/>
              </a:spcAft>
              <a:buSzPct val="70000"/>
              <a:buFontTx/>
              <a:buBlip>
                <a:blip r:embed="rId2"/>
              </a:buBlip>
              <a:defRPr sz="2400">
                <a:solidFill>
                  <a:srgbClr val="000000"/>
                </a:solidFill>
              </a:defRPr>
            </a:lvl1pPr>
            <a:lvl2pPr algn="l">
              <a:spcAft>
                <a:spcPts val="1200"/>
              </a:spcAft>
              <a:buClr>
                <a:schemeClr val="tx1"/>
              </a:buClr>
              <a:buFont typeface="Arial"/>
              <a:buChar char="•"/>
              <a:defRPr>
                <a:solidFill>
                  <a:schemeClr val="tx1"/>
                </a:solidFill>
              </a:defRPr>
            </a:lvl2pPr>
            <a:lvl3pPr algn="l">
              <a:spcAft>
                <a:spcPts val="1200"/>
              </a:spcAft>
              <a:buClr>
                <a:schemeClr val="tx1">
                  <a:lumMod val="50000"/>
                  <a:lumOff val="50000"/>
                </a:schemeClr>
              </a:buClr>
              <a:buFont typeface="Arial"/>
              <a:buChar char="•"/>
              <a:defRPr>
                <a:solidFill>
                  <a:schemeClr val="tx1"/>
                </a:solidFill>
              </a:defRPr>
            </a:lvl3pPr>
            <a:lvl4pPr algn="l">
              <a:buFont typeface="Arial"/>
              <a:buChar char="•"/>
              <a:defRPr/>
            </a:lvl4pPr>
            <a:lvl5pPr algn="l">
              <a:buFont typeface="Arial"/>
              <a:buChar char="•"/>
              <a:defRPr/>
            </a:lvl5pPr>
          </a:lstStyle>
          <a:p>
            <a:pPr lvl="0"/>
            <a:r>
              <a:rPr lang="en-US" dirty="0" smtClean="0"/>
              <a:t>Click to add bullet</a:t>
            </a:r>
          </a:p>
          <a:p>
            <a:pPr lvl="1"/>
            <a:r>
              <a:rPr lang="en-US" dirty="0" smtClean="0"/>
              <a:t>Second level</a:t>
            </a:r>
          </a:p>
          <a:p>
            <a:pPr lvl="2"/>
            <a:r>
              <a:rPr lang="en-US" dirty="0" smtClean="0"/>
              <a:t>Third level</a:t>
            </a:r>
          </a:p>
        </p:txBody>
      </p:sp>
      <p:sp>
        <p:nvSpPr>
          <p:cNvPr id="7" name="Title 1"/>
          <p:cNvSpPr>
            <a:spLocks noGrp="1"/>
          </p:cNvSpPr>
          <p:nvPr>
            <p:ph type="ctrTitle" hasCustomPrompt="1"/>
          </p:nvPr>
        </p:nvSpPr>
        <p:spPr>
          <a:xfrm>
            <a:off x="914400" y="589001"/>
            <a:ext cx="7764104" cy="553998"/>
          </a:xfrm>
          <a:prstGeom prst="rect">
            <a:avLst/>
          </a:prstGeom>
        </p:spPr>
        <p:txBody>
          <a:bodyPr wrap="square" lIns="0" tIns="0" rIns="0" bIns="0" anchor="t" anchorCtr="0">
            <a:spAutoFit/>
          </a:bodyPr>
          <a:lstStyle>
            <a:lvl1pPr algn="l">
              <a:defRPr sz="3600" baseline="0">
                <a:solidFill>
                  <a:schemeClr val="tx1"/>
                </a:solidFill>
                <a:latin typeface="Arial" pitchFamily="34" charset="0"/>
                <a:cs typeface="Arial" pitchFamily="34" charset="0"/>
              </a:defRPr>
            </a:lvl1pPr>
          </a:lstStyle>
          <a:p>
            <a:r>
              <a:rPr lang="en-US" dirty="0" smtClean="0"/>
              <a:t>Click to add title</a:t>
            </a:r>
            <a:endParaRPr lang="en-US" dirty="0"/>
          </a:p>
        </p:txBody>
      </p:sp>
      <p:sp>
        <p:nvSpPr>
          <p:cNvPr id="8" name="Footer Placeholder 7"/>
          <p:cNvSpPr txBox="1">
            <a:spLocks/>
          </p:cNvSpPr>
          <p:nvPr userDrawn="1"/>
        </p:nvSpPr>
        <p:spPr>
          <a:xfrm>
            <a:off x="914400" y="6515100"/>
            <a:ext cx="3962400" cy="153888"/>
          </a:xfrm>
          <a:prstGeom prst="rect">
            <a:avLst/>
          </a:prstGeom>
        </p:spPr>
        <p:txBody>
          <a:bodyPr vert="horz" wrap="square" lIns="0" tIns="0" rIns="0" bIns="0" rtlCol="0" anchor="b" anchorCtr="0">
            <a:spAutoFit/>
          </a:bodyPr>
          <a:lstStyle>
            <a:lvl1pPr algn="l">
              <a:defRPr sz="1000">
                <a:solidFill>
                  <a:schemeClr val="tx1">
                    <a:tint val="75000"/>
                  </a:schemeClr>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chemeClr val="tx1">
                    <a:lumMod val="50000"/>
                    <a:lumOff val="50000"/>
                  </a:schemeClr>
                </a:solidFill>
                <a:effectLst/>
                <a:uLnTx/>
                <a:uFillTx/>
                <a:latin typeface="Arial" pitchFamily="34" charset="0"/>
                <a:ea typeface="+mn-ea"/>
                <a:cs typeface="Arial" pitchFamily="34" charset="0"/>
              </a:rPr>
              <a:t>Wake Forest Innovation Quarter</a:t>
            </a:r>
            <a:endParaRPr kumimoji="0" lang="en-US" sz="1000" b="0" i="0" u="none" strike="noStrike" kern="1200" cap="none" spc="0" normalizeH="0" baseline="0" noProof="0" dirty="0">
              <a:ln>
                <a:noFill/>
              </a:ln>
              <a:solidFill>
                <a:schemeClr val="tx1">
                  <a:lumMod val="50000"/>
                  <a:lumOff val="50000"/>
                </a:scheme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952625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2875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501BA-AA75-46AF-B3C0-9E3CF8DD9548}" type="datetime1">
              <a:rPr lang="en-US" smtClean="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563893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30376D-6A83-4740-B03E-58DDC456BADD}" type="datetime1">
              <a:rPr lang="en-US" smtClean="0"/>
              <a:t>1/22/2016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805845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C34D3D-1D0D-457F-AA1D-1DEE6C50BB22}" type="datetime1">
              <a:rPr lang="en-US" smtClean="0"/>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76136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B3418-8410-4F49-8BCC-B413DE890B36}" type="datetime1">
              <a:rPr lang="en-US" smtClean="0"/>
              <a:t>1/22/2016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354786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E988CF-550D-467C-98B4-1F3126FD308C}" type="datetime1">
              <a:rPr lang="en-US" smtClean="0"/>
              <a:t>1/22/2016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531796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7A7DE-0F7E-402F-AFAA-88FA1576448E}" type="datetime1">
              <a:rPr lang="en-US" smtClean="0"/>
              <a:t>1/22/2016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51457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EFA8F-46B1-4E23-86ED-93CA3903396F}" type="datetime1">
              <a:rPr lang="en-US" smtClean="0"/>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368803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2D472B-2118-4162-9F52-A31C53F3391C}" type="datetime1">
              <a:rPr lang="en-US" smtClean="0"/>
              <a:t>1/22/2016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1727757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9C9A5-ED88-440D-B879-107F788119BC}" type="datetime1">
              <a:rPr lang="en-US" smtClean="0"/>
              <a:t>1/22/2016</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90691-870E-42AB-A323-F458FC621C86}" type="slidenum">
              <a:rPr lang="en-US" smtClean="0"/>
              <a:pPr/>
              <a:t>‹#›</a:t>
            </a:fld>
            <a:endParaRPr lang="en-US" dirty="0"/>
          </a:p>
        </p:txBody>
      </p:sp>
    </p:spTree>
    <p:extLst>
      <p:ext uri="{BB962C8B-B14F-4D97-AF65-F5344CB8AC3E}">
        <p14:creationId xmlns:p14="http://schemas.microsoft.com/office/powerpoint/2010/main" val="2056374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jpeg"/><Relationship Id="rId7" Type="http://schemas.openxmlformats.org/officeDocument/2006/relationships/image" Target="../media/image13.jpeg"/><Relationship Id="rId2" Type="http://schemas.openxmlformats.org/officeDocument/2006/relationships/hyperlink" Target="http://www.bls.gov/"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8.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7.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2.jpeg"/><Relationship Id="rId5" Type="http://schemas.openxmlformats.org/officeDocument/2006/relationships/image" Target="../media/image31.jpeg"/><Relationship Id="rId15" Type="http://schemas.openxmlformats.org/officeDocument/2006/relationships/image" Target="../media/image40.jpe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jpeg"/><Relationship Id="rId1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sites.google.com/site/c3bcbioscienceskillstandards/"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cb9weUeR4xM" TargetMode="External"/><Relationship Id="rId7" Type="http://schemas.openxmlformats.org/officeDocument/2006/relationships/image" Target="../media/image50.jpeg"/><Relationship Id="rId2" Type="http://schemas.openxmlformats.org/officeDocument/2006/relationships/hyperlink" Target="https://www.youtube.com/watch?v=CdqbeqT3woU"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9.jpeg"/><Relationship Id="rId4" Type="http://schemas.openxmlformats.org/officeDocument/2006/relationships/hyperlink" Target="https://www.youtube.com/watch?v=n7tFixWy6T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biotechworkforce.org/" TargetMode="External"/><Relationship Id="rId13" Type="http://schemas.openxmlformats.org/officeDocument/2006/relationships/image" Target="../media/image2.jpeg"/><Relationship Id="rId3" Type="http://schemas.openxmlformats.org/officeDocument/2006/relationships/hyperlink" Target="http://ncbiotech.org/" TargetMode="External"/><Relationship Id="rId7" Type="http://schemas.openxmlformats.org/officeDocument/2006/relationships/hyperlink" Target="https://www.bio.org/" TargetMode="External"/><Relationship Id="rId12" Type="http://schemas.openxmlformats.org/officeDocument/2006/relationships/image" Target="../media/image21.png"/><Relationship Id="rId2" Type="http://schemas.openxmlformats.org/officeDocument/2006/relationships/hyperlink" Target="http://www.innovationquarter.com/tenants/companies/" TargetMode="External"/><Relationship Id="rId1" Type="http://schemas.openxmlformats.org/officeDocument/2006/relationships/slideLayout" Target="../slideLayouts/slideLayout2.xml"/><Relationship Id="rId6" Type="http://schemas.openxmlformats.org/officeDocument/2006/relationships/hyperlink" Target="http://ncbioscience.net/default.aspx" TargetMode="External"/><Relationship Id="rId11" Type="http://schemas.openxmlformats.org/officeDocument/2006/relationships/image" Target="../media/image52.jpeg"/><Relationship Id="rId5" Type="http://schemas.openxmlformats.org/officeDocument/2006/relationships/hyperlink" Target="http://www.ncbionetwork.org/" TargetMode="External"/><Relationship Id="rId10" Type="http://schemas.openxmlformats.org/officeDocument/2006/relationships/image" Target="../media/image51.png"/><Relationship Id="rId4" Type="http://schemas.openxmlformats.org/officeDocument/2006/relationships/hyperlink" Target="http://www.nccommunitycolleges.edu/ncworks-customized-training" TargetMode="External"/><Relationship Id="rId9" Type="http://schemas.openxmlformats.org/officeDocument/2006/relationships/hyperlink" Target="https://www.forsythtech.edu/scienceskillslab/" TargetMode="External"/><Relationship Id="rId1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hyperlink" Target="mailto:rread@forsythtech.edu" TargetMode="Externa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7.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hyperlink" Target="http://biotechworkforce.org/"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0" y="4114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700">
                <a:solidFill>
                  <a:schemeClr val="tx1"/>
                </a:solidFill>
                <a:latin typeface="Arial" charset="0"/>
              </a:defRPr>
            </a:lvl2pPr>
            <a:lvl3pPr>
              <a:defRPr sz="23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defRPr/>
            </a:pPr>
            <a:r>
              <a:rPr lang="en-US" altLang="en-US" sz="2000" b="1" dirty="0" smtClean="0">
                <a:latin typeface="+mn-lt"/>
                <a:cs typeface="Arial" charset="0"/>
              </a:rPr>
              <a:t>Russ H. Read</a:t>
            </a:r>
            <a:endParaRPr lang="en-US" altLang="en-US" sz="800" b="1" dirty="0" smtClean="0">
              <a:latin typeface="+mn-lt"/>
              <a:cs typeface="Arial" charset="0"/>
            </a:endParaRPr>
          </a:p>
          <a:p>
            <a:pPr algn="ctr">
              <a:defRPr/>
            </a:pPr>
            <a:r>
              <a:rPr lang="en-US" altLang="en-US" sz="2000" b="1" dirty="0" smtClean="0">
                <a:latin typeface="+mn-lt"/>
                <a:cs typeface="Arial" charset="0"/>
              </a:rPr>
              <a:t>        Indian Congress of Science</a:t>
            </a:r>
            <a:endParaRPr lang="en-US" altLang="en-US" sz="1800" b="1" dirty="0" smtClean="0">
              <a:latin typeface="Times New Roman" pitchFamily="18" charset="0"/>
              <a:cs typeface="Arial" charset="0"/>
            </a:endParaRPr>
          </a:p>
        </p:txBody>
      </p:sp>
      <p:pic>
        <p:nvPicPr>
          <p:cNvPr id="16387" name="Picture 6" descr="Biotech-Workforce-logofinal"/>
          <p:cNvPicPr>
            <a:picLocks noChangeAspect="1" noChangeArrowheads="1"/>
          </p:cNvPicPr>
          <p:nvPr/>
        </p:nvPicPr>
        <p:blipFill>
          <a:blip r:embed="rId2">
            <a:extLst>
              <a:ext uri="{28A0092B-C50C-407E-A947-70E740481C1C}">
                <a14:useLocalDpi xmlns:a14="http://schemas.microsoft.com/office/drawing/2010/main" val="0"/>
              </a:ext>
            </a:extLst>
          </a:blip>
          <a:srcRect r="39313" b="67821"/>
          <a:stretch>
            <a:fillRect/>
          </a:stretch>
        </p:blipFill>
        <p:spPr bwMode="auto">
          <a:xfrm>
            <a:off x="3361022" y="5334000"/>
            <a:ext cx="274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13"/>
          <p:cNvSpPr>
            <a:spLocks noGrp="1"/>
          </p:cNvSpPr>
          <p:nvPr>
            <p:ph type="ctrTitle"/>
          </p:nvPr>
        </p:nvSpPr>
        <p:spPr>
          <a:xfrm>
            <a:off x="152400" y="3146286"/>
            <a:ext cx="8839200" cy="914400"/>
          </a:xfrm>
        </p:spPr>
        <p:txBody>
          <a:bodyPr>
            <a:normAutofit fontScale="90000"/>
          </a:bodyPr>
          <a:lstStyle/>
          <a:p>
            <a:pPr algn="ctr"/>
            <a:r>
              <a:rPr lang="en-US" altLang="en-US" b="1" dirty="0" smtClean="0">
                <a:latin typeface="Arial Black" panose="020B0A04020102020204" pitchFamily="34" charset="0"/>
                <a:cs typeface="Times New Roman" panose="02020603050405020304" pitchFamily="18" charset="0"/>
              </a:rPr>
              <a:t>Biosciences Talent Required</a:t>
            </a:r>
          </a:p>
        </p:txBody>
      </p:sp>
      <p:pic>
        <p:nvPicPr>
          <p:cNvPr id="16389" name="Picture 6" descr="BioNetwork_logo02-0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156325"/>
            <a:ext cx="26670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1"/>
          <p:cNvSpPr txBox="1">
            <a:spLocks noChangeArrowheads="1"/>
          </p:cNvSpPr>
          <p:nvPr/>
        </p:nvSpPr>
        <p:spPr bwMode="auto">
          <a:xfrm>
            <a:off x="7086600" y="2057400"/>
            <a:ext cx="125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eaLnBrk="0" hangingPunct="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accent1"/>
              </a:buClr>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800" dirty="0"/>
              <a:t>                </a:t>
            </a:r>
            <a:endParaRPr lang="en-US" altLang="en-US" sz="6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81165"/>
            <a:ext cx="2133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3" name="TextBox 2"/>
          <p:cNvSpPr txBox="1">
            <a:spLocks noChangeArrowheads="1"/>
          </p:cNvSpPr>
          <p:nvPr/>
        </p:nvSpPr>
        <p:spPr bwMode="auto">
          <a:xfrm>
            <a:off x="3607923" y="4780240"/>
            <a:ext cx="1903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eaLnBrk="0" hangingPunct="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accent1"/>
              </a:buClr>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800" b="1" dirty="0" smtClean="0"/>
              <a:t>January 6, 2016</a:t>
            </a:r>
            <a:endParaRPr lang="en-US" altLang="en-US" sz="1800" b="1" dirty="0"/>
          </a:p>
        </p:txBody>
      </p:sp>
      <p:pic>
        <p:nvPicPr>
          <p:cNvPr id="11"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2700" y="713821"/>
            <a:ext cx="4038600" cy="2286000"/>
          </a:xfrm>
          <a:prstGeom prst="rect">
            <a:avLst/>
          </a:prstGeom>
        </p:spPr>
      </p:pic>
    </p:spTree>
    <p:extLst>
      <p:ext uri="{BB962C8B-B14F-4D97-AF65-F5344CB8AC3E}">
        <p14:creationId xmlns:p14="http://schemas.microsoft.com/office/powerpoint/2010/main" val="1382156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457200"/>
            <a:ext cx="8229600" cy="960438"/>
          </a:xfrm>
        </p:spPr>
        <p:txBody>
          <a:bodyPr>
            <a:normAutofit fontScale="90000"/>
          </a:bodyPr>
          <a:lstStyle/>
          <a:p>
            <a:pPr eaLnBrk="1" hangingPunct="1">
              <a:defRPr/>
            </a:pPr>
            <a:r>
              <a:rPr lang="en-US" altLang="en-US" sz="4000" b="1" dirty="0" smtClean="0">
                <a:latin typeface="Times New Roman" pitchFamily="18" charset="0"/>
              </a:rPr>
              <a:t> </a:t>
            </a:r>
            <a:r>
              <a:rPr lang="en-US" altLang="en-US" b="1" dirty="0" smtClean="0"/>
              <a:t>Talent Required*</a:t>
            </a:r>
            <a:r>
              <a:rPr lang="en-US" altLang="en-US" sz="800" b="1" dirty="0" smtClean="0"/>
              <a:t>       </a:t>
            </a:r>
            <a:r>
              <a:rPr lang="en-US" sz="800" dirty="0" smtClean="0"/>
              <a:t>U.S. Bureau of Labor Statistics: </a:t>
            </a:r>
            <a:r>
              <a:rPr lang="en-US" sz="800" u="sng" dirty="0" smtClean="0">
                <a:hlinkClick r:id="rId2"/>
              </a:rPr>
              <a:t>www.bls.gov</a:t>
            </a:r>
            <a:r>
              <a:rPr lang="en-US" sz="4000" b="1" i="1" dirty="0" smtClean="0">
                <a:latin typeface="+mn-lt"/>
                <a:cs typeface="+mn-cs"/>
              </a:rPr>
              <a:t/>
            </a:r>
            <a:br>
              <a:rPr lang="en-US" sz="4000" b="1" i="1" dirty="0" smtClean="0">
                <a:latin typeface="+mn-lt"/>
                <a:cs typeface="+mn-cs"/>
              </a:rPr>
            </a:br>
            <a:endParaRPr lang="en-US" altLang="en-US" dirty="0" smtClean="0"/>
          </a:p>
        </p:txBody>
      </p:sp>
      <p:sp>
        <p:nvSpPr>
          <p:cNvPr id="3" name="Content Placeholder 2"/>
          <p:cNvSpPr>
            <a:spLocks noGrp="1"/>
          </p:cNvSpPr>
          <p:nvPr>
            <p:ph idx="1"/>
          </p:nvPr>
        </p:nvSpPr>
        <p:spPr>
          <a:xfrm>
            <a:off x="304800" y="1295400"/>
            <a:ext cx="8229600" cy="3886200"/>
          </a:xfrm>
        </p:spPr>
        <p:txBody>
          <a:bodyPr/>
          <a:lstStyle/>
          <a:p>
            <a:pPr eaLnBrk="1" hangingPunct="1">
              <a:buFont typeface="Wingdings" panose="05000000000000000000" pitchFamily="2" charset="2"/>
              <a:buNone/>
              <a:defRPr/>
            </a:pPr>
            <a:r>
              <a:rPr lang="en-US" i="1" dirty="0" smtClean="0">
                <a:latin typeface="Times New Roman" pitchFamily="18" charset="0"/>
              </a:rPr>
              <a:t>	</a:t>
            </a:r>
            <a:r>
              <a:rPr lang="en-US" sz="2400" dirty="0" smtClean="0"/>
              <a:t>Scientists</a:t>
            </a:r>
            <a:r>
              <a:rPr lang="en-US" sz="2400" b="1" i="1" dirty="0" smtClean="0"/>
              <a:t>, </a:t>
            </a:r>
            <a:r>
              <a:rPr lang="en-US" sz="2400" dirty="0" smtClean="0"/>
              <a:t>chemists, biologists, pharmacologists, microbiologists, toxicologists, epidemiologists,</a:t>
            </a:r>
            <a:r>
              <a:rPr lang="en-US" sz="2400" dirty="0"/>
              <a:t> </a:t>
            </a:r>
            <a:r>
              <a:rPr lang="en-US" sz="2400" dirty="0" smtClean="0"/>
              <a:t>clinicians, regulatory experts, Biomedical engineers,</a:t>
            </a:r>
            <a:r>
              <a:rPr lang="en-US" sz="2400" dirty="0"/>
              <a:t> research </a:t>
            </a:r>
            <a:r>
              <a:rPr lang="en-US" sz="2400" dirty="0" smtClean="0"/>
              <a:t>associates,</a:t>
            </a:r>
            <a:r>
              <a:rPr lang="en-US" sz="2400" b="1" i="1" dirty="0" smtClean="0"/>
              <a:t> </a:t>
            </a:r>
            <a:r>
              <a:rPr lang="en-US" sz="2400" b="1" i="1" dirty="0" smtClean="0">
                <a:solidFill>
                  <a:srgbClr val="00B0F0"/>
                </a:solidFill>
              </a:rPr>
              <a:t>technicians,</a:t>
            </a:r>
            <a:r>
              <a:rPr lang="en-US" sz="2400" dirty="0" smtClean="0">
                <a:solidFill>
                  <a:srgbClr val="00B0F0"/>
                </a:solidFill>
              </a:rPr>
              <a:t> </a:t>
            </a:r>
            <a:r>
              <a:rPr lang="en-US" sz="2400" dirty="0" smtClean="0"/>
              <a:t>QA/QC experts, manufacturing &amp; production teams, operators packaging, ancillary support, etc.</a:t>
            </a:r>
            <a:endParaRPr lang="en-US" sz="2400" dirty="0" smtClean="0">
              <a:effectLst>
                <a:outerShdw blurRad="38100" dist="38100" dir="2700000" algn="tl">
                  <a:srgbClr val="C0C0C0"/>
                </a:outerShdw>
              </a:effectLst>
            </a:endParaRPr>
          </a:p>
          <a:p>
            <a:pPr eaLnBrk="1" hangingPunct="1">
              <a:buFont typeface="Arial" charset="0"/>
              <a:buChar char="•"/>
              <a:defRPr/>
            </a:pPr>
            <a:endParaRPr lang="en-US" sz="1200" dirty="0" smtClean="0"/>
          </a:p>
        </p:txBody>
      </p:sp>
      <p:sp>
        <p:nvSpPr>
          <p:cNvPr id="10244" name="TextBox 3"/>
          <p:cNvSpPr txBox="1">
            <a:spLocks noChangeArrowheads="1"/>
          </p:cNvSpPr>
          <p:nvPr/>
        </p:nvSpPr>
        <p:spPr bwMode="auto">
          <a:xfrm>
            <a:off x="-152400" y="5252407"/>
            <a:ext cx="9144000" cy="707886"/>
          </a:xfrm>
          <a:prstGeom prst="rect">
            <a:avLst/>
          </a:prstGeom>
          <a:noFill/>
          <a:ln w="9525">
            <a:noFill/>
            <a:miter lim="800000"/>
            <a:headEnd/>
            <a:tailEnd/>
          </a:ln>
        </p:spPr>
        <p:txBody>
          <a:bodyPr>
            <a:spAutoFit/>
          </a:bodyPr>
          <a:lstStyle/>
          <a:p>
            <a:pPr algn="ctr" eaLnBrk="0" hangingPunct="0">
              <a:defRPr/>
            </a:pPr>
            <a:r>
              <a:rPr lang="en-US" sz="2000" b="1" i="1" dirty="0">
                <a:latin typeface="+mn-lt"/>
                <a:cs typeface="Arial" charset="0"/>
              </a:rPr>
              <a:t> The demand for qualified Bioscience personnel is increasing in </a:t>
            </a:r>
            <a:r>
              <a:rPr lang="en-US" sz="2000" b="1" i="1" dirty="0" smtClean="0">
                <a:latin typeface="+mn-lt"/>
                <a:cs typeface="Arial" charset="0"/>
              </a:rPr>
              <a:t>North Carolina &amp; our area - the </a:t>
            </a:r>
            <a:r>
              <a:rPr lang="en-US" sz="2000" b="1" i="1" dirty="0">
                <a:latin typeface="+mn-lt"/>
                <a:cs typeface="Arial" charset="0"/>
              </a:rPr>
              <a:t>Piedmont Triad</a:t>
            </a:r>
            <a:endParaRPr lang="en-US" sz="800" b="1" i="1" dirty="0">
              <a:latin typeface="+mn-lt"/>
              <a:cs typeface="Arial" charset="0"/>
            </a:endParaRPr>
          </a:p>
        </p:txBody>
      </p:sp>
      <p:pic>
        <p:nvPicPr>
          <p:cNvPr id="18437" name="Picture 6" descr="Biotech-Workforce-logofinal"/>
          <p:cNvPicPr>
            <a:picLocks noChangeAspect="1" noChangeArrowheads="1"/>
          </p:cNvPicPr>
          <p:nvPr/>
        </p:nvPicPr>
        <p:blipFill>
          <a:blip r:embed="rId3">
            <a:extLst>
              <a:ext uri="{28A0092B-C50C-407E-A947-70E740481C1C}">
                <a14:useLocalDpi xmlns:a14="http://schemas.microsoft.com/office/drawing/2010/main" val="0"/>
              </a:ext>
            </a:extLst>
          </a:blip>
          <a:srcRect r="39313" b="67821"/>
          <a:stretch>
            <a:fillRect/>
          </a:stretch>
        </p:blipFill>
        <p:spPr bwMode="auto">
          <a:xfrm>
            <a:off x="7086600" y="6084888"/>
            <a:ext cx="17399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211" y="3405987"/>
            <a:ext cx="2152491" cy="168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Content Placeholder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2028" y="3369411"/>
            <a:ext cx="1394572" cy="168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140" y="3343991"/>
            <a:ext cx="1390650" cy="170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6" descr="BioNetwork_logo02-03-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 y="6084888"/>
            <a:ext cx="2057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C:\Documents and Settings\Russ Read\Local Settings\Temporary Internet Files\Content.IE5\X41SYEOT\MC90043156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15803">
            <a:off x="43143" y="960557"/>
            <a:ext cx="2049584" cy="166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93230" y="6084888"/>
            <a:ext cx="2468625" cy="369332"/>
          </a:xfrm>
          <a:prstGeom prst="rect">
            <a:avLst/>
          </a:prstGeom>
          <a:noFill/>
        </p:spPr>
        <p:txBody>
          <a:bodyPr wrap="none" rtlCol="0">
            <a:spAutoFit/>
          </a:bodyPr>
          <a:lstStyle/>
          <a:p>
            <a:r>
              <a:rPr lang="en-US" b="1" dirty="0" smtClean="0">
                <a:solidFill>
                  <a:srgbClr val="1C9430"/>
                </a:solidFill>
              </a:rPr>
              <a:t>Our Graduates at Work!</a:t>
            </a:r>
            <a:endParaRPr lang="en-US" b="1" dirty="0">
              <a:solidFill>
                <a:srgbClr val="1C9430"/>
              </a:solidFill>
            </a:endParaRPr>
          </a:p>
        </p:txBody>
      </p:sp>
    </p:spTree>
    <p:extLst>
      <p:ext uri="{BB962C8B-B14F-4D97-AF65-F5344CB8AC3E}">
        <p14:creationId xmlns:p14="http://schemas.microsoft.com/office/powerpoint/2010/main" val="3799336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29"/>
            <a:ext cx="9143999" cy="6842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76200"/>
            <a:ext cx="9144001" cy="1143000"/>
          </a:xfrm>
        </p:spPr>
        <p:txBody>
          <a:bodyPr>
            <a:normAutofit/>
          </a:bodyPr>
          <a:lstStyle/>
          <a:p>
            <a:r>
              <a:rPr lang="en-US" sz="4000" b="1" dirty="0" smtClean="0">
                <a:solidFill>
                  <a:schemeClr val="bg1"/>
                </a:solidFill>
              </a:rPr>
              <a:t>What is in it for Companies?</a:t>
            </a:r>
            <a:endParaRPr lang="en-US" sz="4000" b="1" dirty="0">
              <a:solidFill>
                <a:schemeClr val="bg1"/>
              </a:solidFill>
            </a:endParaRPr>
          </a:p>
        </p:txBody>
      </p:sp>
      <p:sp>
        <p:nvSpPr>
          <p:cNvPr id="3" name="Content Placeholder 2"/>
          <p:cNvSpPr>
            <a:spLocks noGrp="1"/>
          </p:cNvSpPr>
          <p:nvPr>
            <p:ph idx="1"/>
          </p:nvPr>
        </p:nvSpPr>
        <p:spPr>
          <a:xfrm>
            <a:off x="609600" y="2529280"/>
            <a:ext cx="8153400" cy="3414320"/>
          </a:xfrm>
          <a:ln>
            <a:noFill/>
          </a:ln>
        </p:spPr>
        <p:txBody>
          <a:bodyPr>
            <a:noAutofit/>
          </a:bodyPr>
          <a:lstStyle/>
          <a:p>
            <a:pPr marL="514350" indent="-514350">
              <a:spcBef>
                <a:spcPts val="0"/>
              </a:spcBef>
            </a:pPr>
            <a:endParaRPr lang="en-US" sz="1050" b="1" dirty="0" smtClean="0">
              <a:solidFill>
                <a:srgbClr val="FFFF00"/>
              </a:solidFill>
            </a:endParaRPr>
          </a:p>
          <a:p>
            <a:pPr marL="514350" indent="-514350">
              <a:spcBef>
                <a:spcPts val="0"/>
              </a:spcBef>
            </a:pPr>
            <a:endParaRPr lang="en-US" sz="2600" b="1" dirty="0" smtClean="0">
              <a:solidFill>
                <a:srgbClr val="FFFF00"/>
              </a:solidFill>
            </a:endParaRPr>
          </a:p>
          <a:p>
            <a:pPr marL="514350" indent="-514350">
              <a:spcBef>
                <a:spcPts val="0"/>
              </a:spcBef>
            </a:pPr>
            <a:endParaRPr lang="en-US" sz="2600" b="1" dirty="0" smtClean="0">
              <a:solidFill>
                <a:srgbClr val="FFFF00"/>
              </a:solidFill>
            </a:endParaRPr>
          </a:p>
          <a:p>
            <a:pPr marL="514350" indent="-514350">
              <a:spcBef>
                <a:spcPts val="0"/>
              </a:spcBef>
            </a:pPr>
            <a:endParaRPr lang="en-US" sz="2600" b="1" dirty="0" smtClean="0">
              <a:solidFill>
                <a:schemeClr val="bg1"/>
              </a:solidFill>
            </a:endParaRPr>
          </a:p>
          <a:p>
            <a:pPr marL="514350" indent="-514350">
              <a:spcBef>
                <a:spcPts val="0"/>
              </a:spcBef>
            </a:pPr>
            <a:endParaRPr lang="en-US" sz="2600" b="1" dirty="0">
              <a:solidFill>
                <a:schemeClr val="bg1"/>
              </a:solidFill>
            </a:endParaRPr>
          </a:p>
          <a:p>
            <a:pPr marL="514350" indent="-514350">
              <a:spcBef>
                <a:spcPts val="0"/>
              </a:spcBef>
            </a:pPr>
            <a:endParaRPr lang="en-US" sz="2600" b="1" dirty="0" smtClean="0">
              <a:solidFill>
                <a:schemeClr val="bg1"/>
              </a:solidFill>
            </a:endParaRPr>
          </a:p>
          <a:p>
            <a:pPr marL="514350" indent="-514350">
              <a:spcBef>
                <a:spcPts val="0"/>
              </a:spcBef>
            </a:pPr>
            <a:endParaRPr lang="en-US" sz="2600" b="1" dirty="0">
              <a:solidFill>
                <a:schemeClr val="bg1"/>
              </a:solidFill>
            </a:endParaRPr>
          </a:p>
          <a:p>
            <a:pPr marL="514350" indent="-514350">
              <a:spcBef>
                <a:spcPts val="0"/>
              </a:spcBef>
            </a:pPr>
            <a:r>
              <a:rPr lang="en-US" sz="2600" b="1" dirty="0" smtClean="0">
                <a:solidFill>
                  <a:schemeClr val="bg1"/>
                </a:solidFill>
              </a:rPr>
              <a:t>An increased source of qualified employees</a:t>
            </a:r>
          </a:p>
          <a:p>
            <a:pPr marL="0" indent="0">
              <a:spcBef>
                <a:spcPts val="0"/>
              </a:spcBef>
              <a:buNone/>
            </a:pPr>
            <a:endParaRPr lang="en-US" sz="1050" b="1" dirty="0" smtClean="0">
              <a:solidFill>
                <a:srgbClr val="FFFF00"/>
              </a:solidFill>
            </a:endParaRPr>
          </a:p>
        </p:txBody>
      </p:sp>
      <p:pic>
        <p:nvPicPr>
          <p:cNvPr id="5" name="Picture 2" descr="C:\Users\mwelsh\AppData\Local\Microsoft\Windows\Temporary Internet Files\Content.Outlook\YR0COPYZ\c3bc logo_FINAL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899" y="6184169"/>
            <a:ext cx="1905002" cy="685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a:xfrm>
            <a:off x="2918012" y="6244392"/>
            <a:ext cx="2895600" cy="365125"/>
          </a:xfrm>
        </p:spPr>
        <p:txBody>
          <a:bodyPr/>
          <a:lstStyle/>
          <a:p>
            <a:r>
              <a:rPr lang="en-US" dirty="0" smtClean="0">
                <a:solidFill>
                  <a:srgbClr val="0836B8"/>
                </a:solidFill>
              </a:rPr>
              <a:t>Forsyth Tech Biotech Students</a:t>
            </a:r>
            <a:endParaRPr lang="en-US" dirty="0">
              <a:solidFill>
                <a:srgbClr val="0836B8"/>
              </a:solidFill>
            </a:endParaRPr>
          </a:p>
        </p:txBody>
      </p:sp>
      <p:sp>
        <p:nvSpPr>
          <p:cNvPr id="6" name="Slide Number Placeholder 5"/>
          <p:cNvSpPr>
            <a:spLocks noGrp="1"/>
          </p:cNvSpPr>
          <p:nvPr>
            <p:ph type="sldNum" sz="quarter" idx="12"/>
          </p:nvPr>
        </p:nvSpPr>
        <p:spPr/>
        <p:txBody>
          <a:bodyPr/>
          <a:lstStyle/>
          <a:p>
            <a:fld id="{56590691-870E-42AB-A323-F458FC621C86}" type="slidenum">
              <a:rPr lang="en-US" smtClean="0"/>
              <a:pPr/>
              <a:t>11</a:t>
            </a:fld>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6181165"/>
            <a:ext cx="2133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89030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680" y="2506981"/>
            <a:ext cx="4253563" cy="3190172"/>
          </a:xfrm>
          <a:prstGeom prst="rect">
            <a:avLst/>
          </a:prstGeom>
        </p:spPr>
      </p:pic>
      <p:pic>
        <p:nvPicPr>
          <p:cNvPr id="3" name="Picture 2" descr="The Cre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52" y="1268422"/>
            <a:ext cx="3415446" cy="2561585"/>
          </a:xfrm>
          <a:prstGeom prst="rect">
            <a:avLst/>
          </a:prstGeom>
        </p:spPr>
      </p:pic>
      <p:pic>
        <p:nvPicPr>
          <p:cNvPr id="4" name="Content Placeholder 5"/>
          <p:cNvPicPr>
            <a:picLocks noChangeAspect="1"/>
          </p:cNvPicPr>
          <p:nvPr/>
        </p:nvPicPr>
        <p:blipFill rotWithShape="1">
          <a:blip r:embed="rId5" cstate="email">
            <a:extLst>
              <a:ext uri="{28A0092B-C50C-407E-A947-70E740481C1C}">
                <a14:useLocalDpi xmlns:a14="http://schemas.microsoft.com/office/drawing/2010/main" val="0"/>
              </a:ext>
            </a:extLst>
          </a:blip>
          <a:srcRect l="22619" t="25510" r="27551"/>
          <a:stretch/>
        </p:blipFill>
        <p:spPr>
          <a:xfrm>
            <a:off x="3778898" y="1264034"/>
            <a:ext cx="1804718" cy="2023378"/>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val="0"/>
              </a:ext>
            </a:extLst>
          </a:blip>
          <a:srcRect t="24137" b="14115"/>
          <a:stretch/>
        </p:blipFill>
        <p:spPr>
          <a:xfrm>
            <a:off x="5583617" y="1268423"/>
            <a:ext cx="3198382" cy="1318517"/>
          </a:xfrm>
          <a:prstGeom prst="rect">
            <a:avLst/>
          </a:prstGeom>
        </p:spPr>
      </p:pic>
      <p:pic>
        <p:nvPicPr>
          <p:cNvPr id="7" name="Content Placeholder 3"/>
          <p:cNvPicPr>
            <a:picLocks noChangeAspect="1"/>
          </p:cNvPicPr>
          <p:nvPr/>
        </p:nvPicPr>
        <p:blipFill rotWithShape="1">
          <a:blip r:embed="rId7" cstate="email">
            <a:extLst>
              <a:ext uri="{28A0092B-C50C-407E-A947-70E740481C1C}">
                <a14:useLocalDpi xmlns:a14="http://schemas.microsoft.com/office/drawing/2010/main" val="0"/>
              </a:ext>
            </a:extLst>
          </a:blip>
          <a:srcRect t="23016" r="19048" b="7143"/>
          <a:stretch/>
        </p:blipFill>
        <p:spPr>
          <a:xfrm>
            <a:off x="1640154" y="3834395"/>
            <a:ext cx="2887526" cy="1868400"/>
          </a:xfrm>
          <a:prstGeom prst="rect">
            <a:avLst/>
          </a:prstGeom>
        </p:spPr>
      </p:pic>
      <p:pic>
        <p:nvPicPr>
          <p:cNvPr id="8" name="Picture 7" descr="C:\Users\savitha\Downloads\20140612_093441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452" y="3830008"/>
            <a:ext cx="1276701" cy="1872788"/>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9601" t="2518" r="19537" b="23762"/>
          <a:stretch/>
        </p:blipFill>
        <p:spPr>
          <a:xfrm>
            <a:off x="3304924" y="2980569"/>
            <a:ext cx="1750676" cy="1215902"/>
          </a:xfrm>
          <a:prstGeom prst="ellipse">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61350" y="0"/>
            <a:ext cx="8826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Biotech-Workforce-logofinal"/>
          <p:cNvPicPr>
            <a:picLocks noChangeAspect="1" noChangeArrowheads="1"/>
          </p:cNvPicPr>
          <p:nvPr/>
        </p:nvPicPr>
        <p:blipFill>
          <a:blip r:embed="rId11">
            <a:extLst>
              <a:ext uri="{28A0092B-C50C-407E-A947-70E740481C1C}">
                <a14:useLocalDpi xmlns:a14="http://schemas.microsoft.com/office/drawing/2010/main" val="0"/>
              </a:ext>
            </a:extLst>
          </a:blip>
          <a:srcRect r="39313" b="67821"/>
          <a:stretch>
            <a:fillRect/>
          </a:stretch>
        </p:blipFill>
        <p:spPr bwMode="auto">
          <a:xfrm>
            <a:off x="76200" y="76200"/>
            <a:ext cx="1981200" cy="77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BioNetwork_logo02-03-1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66042" y="6113977"/>
            <a:ext cx="2021541" cy="6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133601" y="383578"/>
            <a:ext cx="6197352" cy="369332"/>
          </a:xfrm>
          <a:prstGeom prst="rect">
            <a:avLst/>
          </a:prstGeom>
        </p:spPr>
        <p:txBody>
          <a:bodyPr wrap="square">
            <a:spAutoFit/>
          </a:bodyPr>
          <a:lstStyle/>
          <a:p>
            <a:r>
              <a:rPr lang="en-US" b="1" dirty="0" smtClean="0"/>
              <a:t>BIFP </a:t>
            </a:r>
            <a:r>
              <a:rPr lang="en-US" b="1" dirty="0"/>
              <a:t>- One Month </a:t>
            </a:r>
            <a:r>
              <a:rPr lang="en-US" b="1" dirty="0" smtClean="0"/>
              <a:t>Bioscience Industry Fellows Program in NC </a:t>
            </a:r>
            <a:endParaRPr lang="en-US" b="1" dirty="0"/>
          </a:p>
        </p:txBody>
      </p:sp>
      <p:pic>
        <p:nvPicPr>
          <p:cNvPr id="16"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6700" y="6089325"/>
            <a:ext cx="1600200" cy="64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14"/>
          <a:srcRect r="16658" b="19368"/>
          <a:stretch/>
        </p:blipFill>
        <p:spPr>
          <a:xfrm>
            <a:off x="2698240" y="2402641"/>
            <a:ext cx="2590800" cy="1876753"/>
          </a:xfrm>
          <a:prstGeom prst="roundRect">
            <a:avLst/>
          </a:prstGeom>
        </p:spPr>
      </p:pic>
      <p:pic>
        <p:nvPicPr>
          <p:cNvPr id="18" name="Picture 17" descr="http://www.cfnc.org/static/images/trans/transfer/rowcabcc.jpg"/>
          <p:cNvPicPr/>
          <p:nvPr/>
        </p:nvPicPr>
        <p:blipFill>
          <a:blip r:embed="rId15">
            <a:extLst>
              <a:ext uri="{28A0092B-C50C-407E-A947-70E740481C1C}">
                <a14:useLocalDpi xmlns:a14="http://schemas.microsoft.com/office/drawing/2010/main" val="0"/>
              </a:ext>
            </a:extLst>
          </a:blip>
          <a:srcRect/>
          <a:stretch>
            <a:fillRect/>
          </a:stretch>
        </p:blipFill>
        <p:spPr bwMode="auto">
          <a:xfrm>
            <a:off x="3831741" y="6025303"/>
            <a:ext cx="1480518" cy="745918"/>
          </a:xfrm>
          <a:prstGeom prst="rect">
            <a:avLst/>
          </a:prstGeom>
          <a:noFill/>
          <a:extLst/>
        </p:spPr>
      </p:pic>
      <p:sp>
        <p:nvSpPr>
          <p:cNvPr id="10" name="TextBox 9"/>
          <p:cNvSpPr txBox="1"/>
          <p:nvPr/>
        </p:nvSpPr>
        <p:spPr>
          <a:xfrm rot="20091621">
            <a:off x="32195" y="2726111"/>
            <a:ext cx="8421280" cy="923330"/>
          </a:xfrm>
          <a:prstGeom prst="rect">
            <a:avLst/>
          </a:prstGeom>
          <a:noFill/>
        </p:spPr>
        <p:txBody>
          <a:bodyPr wrap="none" rtlCol="0">
            <a:spAutoFit/>
          </a:bodyPr>
          <a:lstStyle/>
          <a:p>
            <a:r>
              <a:rPr lang="en-US" sz="5400" b="1" dirty="0" smtClean="0">
                <a:solidFill>
                  <a:schemeClr val="tx2">
                    <a:lumMod val="60000"/>
                    <a:lumOff val="40000"/>
                  </a:schemeClr>
                </a:solidFill>
              </a:rPr>
              <a:t>Next session June 1-24, 2016</a:t>
            </a:r>
            <a:endParaRPr lang="en-US" sz="5400" b="1" dirty="0">
              <a:solidFill>
                <a:schemeClr val="tx2">
                  <a:lumMod val="60000"/>
                  <a:lumOff val="40000"/>
                </a:schemeClr>
              </a:solidFill>
            </a:endParaRPr>
          </a:p>
        </p:txBody>
      </p:sp>
    </p:spTree>
    <p:extLst>
      <p:ext uri="{BB962C8B-B14F-4D97-AF65-F5344CB8AC3E}">
        <p14:creationId xmlns:p14="http://schemas.microsoft.com/office/powerpoint/2010/main" val="27117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24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533400" y="5557247"/>
            <a:ext cx="7924800" cy="1035608"/>
          </a:xfrm>
        </p:spPr>
        <p:txBody>
          <a:bodyPr>
            <a:noAutofit/>
          </a:bodyPr>
          <a:lstStyle/>
          <a:p>
            <a:pPr marL="0" indent="0" algn="ctr">
              <a:buClr>
                <a:srgbClr val="002060"/>
              </a:buClr>
              <a:buNone/>
            </a:pPr>
            <a:r>
              <a:rPr lang="en-US" sz="2200" b="1" dirty="0" smtClean="0">
                <a:solidFill>
                  <a:srgbClr val="1C9430"/>
                </a:solidFill>
                <a:latin typeface="Arial" panose="020B0604020202020204" pitchFamily="34" charset="0"/>
                <a:cs typeface="Arial" panose="020B0604020202020204" pitchFamily="34" charset="0"/>
              </a:rPr>
              <a:t>Russ H. Read, Project Director </a:t>
            </a:r>
          </a:p>
        </p:txBody>
      </p:sp>
      <p:pic>
        <p:nvPicPr>
          <p:cNvPr id="4" name="Picture 2" descr="C:\Users\mwelsh\AppData\Local\Microsoft\Windows\Temporary Internet Files\Content.Outlook\YR0COPYZ\c3bc logo_FINAL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52400"/>
            <a:ext cx="6477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057400"/>
            <a:ext cx="5486400" cy="3499847"/>
          </a:xfrm>
          <a:prstGeom prst="rect">
            <a:avLst/>
          </a:prstGeom>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218221"/>
            <a:ext cx="1600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106427"/>
            <a:ext cx="1600200" cy="64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54199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p.jpg"/>
          <p:cNvPicPr>
            <a:picLocks noGrp="1" noChangeAspect="1"/>
          </p:cNvPicPr>
          <p:nvPr>
            <p:ph idx="1"/>
          </p:nvPr>
        </p:nvPicPr>
        <p:blipFill>
          <a:blip r:embed="rId3" cstate="print">
            <a:duotone>
              <a:schemeClr val="bg2">
                <a:shade val="45000"/>
                <a:satMod val="135000"/>
              </a:schemeClr>
              <a:prstClr val="white"/>
            </a:duotone>
            <a:extLst/>
          </a:blip>
          <a:stretch>
            <a:fillRect/>
          </a:stretch>
        </p:blipFill>
        <p:spPr>
          <a:xfrm>
            <a:off x="533401" y="1371600"/>
            <a:ext cx="3695699" cy="2057401"/>
          </a:xfrm>
        </p:spPr>
      </p:pic>
      <p:sp>
        <p:nvSpPr>
          <p:cNvPr id="23555" name="Rectangle 16"/>
          <p:cNvSpPr>
            <a:spLocks noChangeArrowheads="1"/>
          </p:cNvSpPr>
          <p:nvPr/>
        </p:nvSpPr>
        <p:spPr bwMode="auto">
          <a:xfrm>
            <a:off x="2209800" y="349250"/>
            <a:ext cx="403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eaLnBrk="0" hangingPunct="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accent1"/>
              </a:buClr>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b="1"/>
              <a:t>  US DOL TAA Grant</a:t>
            </a:r>
          </a:p>
          <a:p>
            <a:pPr algn="ctr" eaLnBrk="1" hangingPunct="1">
              <a:spcBef>
                <a:spcPct val="0"/>
              </a:spcBef>
              <a:buClrTx/>
              <a:buFontTx/>
              <a:buNone/>
            </a:pPr>
            <a:r>
              <a:rPr lang="en-US" altLang="en-US" sz="2400" b="1"/>
              <a:t> </a:t>
            </a:r>
            <a:r>
              <a:rPr lang="en-US" altLang="en-US" sz="1400" b="1"/>
              <a:t>$ 14, 998, 474</a:t>
            </a:r>
          </a:p>
        </p:txBody>
      </p:sp>
      <p:sp>
        <p:nvSpPr>
          <p:cNvPr id="23556" name="TextBox 1"/>
          <p:cNvSpPr txBox="1">
            <a:spLocks noChangeArrowheads="1"/>
          </p:cNvSpPr>
          <p:nvPr/>
        </p:nvSpPr>
        <p:spPr bwMode="auto">
          <a:xfrm>
            <a:off x="2068232" y="3823822"/>
            <a:ext cx="12604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eaLnBrk="0" hangingPunct="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accent1"/>
              </a:buClr>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000" dirty="0"/>
              <a:t>Hubs by color</a:t>
            </a:r>
          </a:p>
          <a:p>
            <a:pPr eaLnBrk="1" hangingPunct="1">
              <a:spcBef>
                <a:spcPct val="0"/>
              </a:spcBef>
              <a:buClrTx/>
              <a:buFontTx/>
              <a:buNone/>
            </a:pPr>
            <a:r>
              <a:rPr lang="en-US" altLang="en-US" sz="1000" dirty="0">
                <a:solidFill>
                  <a:srgbClr val="FFC000"/>
                </a:solidFill>
                <a:latin typeface="Candara" panose="020E0502030303020204" pitchFamily="34" charset="0"/>
              </a:rPr>
              <a:t>Lab Skills</a:t>
            </a:r>
          </a:p>
          <a:p>
            <a:pPr eaLnBrk="1" hangingPunct="1">
              <a:spcBef>
                <a:spcPct val="0"/>
              </a:spcBef>
              <a:buClrTx/>
              <a:buFontTx/>
              <a:buNone/>
            </a:pPr>
            <a:r>
              <a:rPr lang="en-US" altLang="en-US" sz="1000" dirty="0">
                <a:solidFill>
                  <a:schemeClr val="accent1"/>
                </a:solidFill>
                <a:latin typeface="Candara" panose="020E0502030303020204" pitchFamily="34" charset="0"/>
              </a:rPr>
              <a:t>Medical Devices</a:t>
            </a:r>
          </a:p>
          <a:p>
            <a:pPr eaLnBrk="1" hangingPunct="1">
              <a:spcBef>
                <a:spcPct val="0"/>
              </a:spcBef>
              <a:buClrTx/>
              <a:buFontTx/>
              <a:buNone/>
            </a:pPr>
            <a:r>
              <a:rPr lang="en-US" altLang="en-US" sz="1000" dirty="0" err="1">
                <a:solidFill>
                  <a:srgbClr val="00B050"/>
                </a:solidFill>
                <a:latin typeface="Candara" panose="020E0502030303020204" pitchFamily="34" charset="0"/>
              </a:rPr>
              <a:t>Biomanufacturing</a:t>
            </a:r>
            <a:endParaRPr lang="en-US" altLang="en-US" sz="1000" dirty="0">
              <a:solidFill>
                <a:srgbClr val="00B050"/>
              </a:solidFill>
              <a:latin typeface="Candara" panose="020E0502030303020204" pitchFamily="34" charset="0"/>
            </a:endParaRPr>
          </a:p>
          <a:p>
            <a:pPr eaLnBrk="1" hangingPunct="1">
              <a:spcBef>
                <a:spcPct val="0"/>
              </a:spcBef>
              <a:buClrTx/>
              <a:buFontTx/>
              <a:buNone/>
            </a:pPr>
            <a:r>
              <a:rPr lang="en-US" altLang="en-US" sz="1000" dirty="0">
                <a:solidFill>
                  <a:srgbClr val="FF0000"/>
                </a:solidFill>
                <a:latin typeface="Candara" panose="020E0502030303020204" pitchFamily="34" charset="0"/>
              </a:rPr>
              <a:t>Learning</a:t>
            </a:r>
          </a:p>
        </p:txBody>
      </p:sp>
      <p:pic>
        <p:nvPicPr>
          <p:cNvPr id="23557" name="Picture 2" descr="C:\Users\mwelsh\AppData\Local\Microsoft\Windows\Temporary Internet Files\Content.Outlook\YR0COPYZ\c3bc logo_FINAL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76201"/>
            <a:ext cx="1524000" cy="67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1"/>
          <p:cNvSpPr txBox="1">
            <a:spLocks noChangeArrowheads="1"/>
          </p:cNvSpPr>
          <p:nvPr/>
        </p:nvSpPr>
        <p:spPr bwMode="auto">
          <a:xfrm>
            <a:off x="2063750" y="5257800"/>
            <a:ext cx="4668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eaLnBrk="0" hangingPunct="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accent1"/>
              </a:buClr>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800" b="1" dirty="0"/>
              <a:t>Status: </a:t>
            </a:r>
            <a:r>
              <a:rPr lang="en-US" altLang="en-US" sz="1800" b="1" dirty="0" smtClean="0"/>
              <a:t>in </a:t>
            </a:r>
            <a:r>
              <a:rPr lang="en-US" altLang="en-US" sz="1800" b="1" dirty="0"/>
              <a:t>Year </a:t>
            </a:r>
            <a:r>
              <a:rPr lang="en-US" altLang="en-US" sz="1800" b="1" dirty="0" smtClean="0"/>
              <a:t>4 - Over 3000 </a:t>
            </a:r>
            <a:r>
              <a:rPr lang="en-US" altLang="en-US" sz="1800" b="1" dirty="0"/>
              <a:t>in training </a:t>
            </a:r>
          </a:p>
        </p:txBody>
      </p:sp>
      <p:pic>
        <p:nvPicPr>
          <p:cNvPr id="2355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1219200"/>
            <a:ext cx="47323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0" name="Rectangle 1"/>
          <p:cNvSpPr>
            <a:spLocks noChangeArrowheads="1"/>
          </p:cNvSpPr>
          <p:nvPr/>
        </p:nvSpPr>
        <p:spPr bwMode="auto">
          <a:xfrm>
            <a:off x="533400" y="3200400"/>
            <a:ext cx="3852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eaLnBrk="0" hangingPunct="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accent1"/>
              </a:buClr>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800" b="1"/>
              <a:t>Recipients : 12 colleges, 8 states </a:t>
            </a:r>
          </a:p>
        </p:txBody>
      </p:sp>
      <p:pic>
        <p:nvPicPr>
          <p:cNvPr id="9" name="Picture 17" descr="http://www.nccsite.com/wp-content/uploads/2013/10/DepartmentOfLabor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196850"/>
            <a:ext cx="1171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1600" y="5826124"/>
            <a:ext cx="6019800" cy="276999"/>
          </a:xfrm>
          <a:prstGeom prst="rect">
            <a:avLst/>
          </a:prstGeom>
        </p:spPr>
        <p:txBody>
          <a:bodyPr wrap="square">
            <a:spAutoFit/>
          </a:bodyPr>
          <a:lstStyle/>
          <a:p>
            <a:r>
              <a:rPr lang="en-US" sz="1200" dirty="0"/>
              <a:t>http://biotechworkforce.org//ImpactSpecialEdition_12-2015/ImpactMagazineDec.html</a:t>
            </a:r>
          </a:p>
        </p:txBody>
      </p:sp>
    </p:spTree>
    <p:extLst>
      <p:ext uri="{BB962C8B-B14F-4D97-AF65-F5344CB8AC3E}">
        <p14:creationId xmlns:p14="http://schemas.microsoft.com/office/powerpoint/2010/main" val="4276024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0"/>
            <a:ext cx="8229600" cy="1143000"/>
          </a:xfrm>
        </p:spPr>
        <p:txBody>
          <a:bodyPr/>
          <a:lstStyle/>
          <a:p>
            <a:pPr eaLnBrk="1" hangingPunct="1"/>
            <a:r>
              <a:rPr lang="en-US" altLang="en-US" b="1" dirty="0" smtClean="0"/>
              <a:t>    </a:t>
            </a:r>
            <a:r>
              <a:rPr lang="en-US" altLang="en-US" b="1" dirty="0" smtClean="0">
                <a:solidFill>
                  <a:schemeClr val="tx2"/>
                </a:solidFill>
              </a:rPr>
              <a:t>National Approach</a:t>
            </a:r>
            <a:endParaRPr lang="en-US" altLang="en-US" sz="1600" b="1" dirty="0" smtClean="0">
              <a:solidFill>
                <a:srgbClr val="00B0F0"/>
              </a:solidFill>
            </a:endParaRPr>
          </a:p>
        </p:txBody>
      </p:sp>
      <p:sp>
        <p:nvSpPr>
          <p:cNvPr id="38915" name="Rectangle 3"/>
          <p:cNvSpPr>
            <a:spLocks noGrp="1" noChangeArrowheads="1"/>
          </p:cNvSpPr>
          <p:nvPr>
            <p:ph type="body" idx="1"/>
          </p:nvPr>
        </p:nvSpPr>
        <p:spPr>
          <a:xfrm>
            <a:off x="457200" y="1538287"/>
            <a:ext cx="8229600" cy="3505200"/>
          </a:xfrm>
        </p:spPr>
        <p:txBody>
          <a:bodyPr>
            <a:normAutofit fontScale="92500" lnSpcReduction="20000"/>
          </a:bodyPr>
          <a:lstStyle/>
          <a:p>
            <a:pPr eaLnBrk="1" hangingPunct="1">
              <a:lnSpc>
                <a:spcPct val="80000"/>
              </a:lnSpc>
              <a:defRPr/>
            </a:pPr>
            <a:endParaRPr lang="en-US" sz="2000" dirty="0" smtClean="0">
              <a:solidFill>
                <a:srgbClr val="00B0F0"/>
              </a:solidFill>
            </a:endParaRPr>
          </a:p>
          <a:p>
            <a:pPr>
              <a:lnSpc>
                <a:spcPct val="80000"/>
              </a:lnSpc>
              <a:defRPr/>
            </a:pPr>
            <a:r>
              <a:rPr lang="en-US" sz="2000" dirty="0" smtClean="0"/>
              <a:t>Increase capacity by building </a:t>
            </a:r>
            <a:r>
              <a:rPr lang="en-US" sz="2000" dirty="0"/>
              <a:t>new </a:t>
            </a:r>
            <a:r>
              <a:rPr lang="en-US" sz="2000" dirty="0" smtClean="0"/>
              <a:t>programs - </a:t>
            </a:r>
            <a:r>
              <a:rPr lang="en-US" sz="2000" dirty="0"/>
              <a:t>credit &amp; short non-credit programs for </a:t>
            </a:r>
            <a:r>
              <a:rPr lang="en-US" sz="2000" dirty="0" smtClean="0"/>
              <a:t>technicians which is industry needs driven</a:t>
            </a:r>
            <a:endParaRPr lang="en-US" sz="2000" dirty="0"/>
          </a:p>
          <a:p>
            <a:pPr eaLnBrk="1" hangingPunct="1">
              <a:lnSpc>
                <a:spcPct val="80000"/>
              </a:lnSpc>
              <a:defRPr/>
            </a:pPr>
            <a:endParaRPr lang="en-US" sz="2000" dirty="0"/>
          </a:p>
          <a:p>
            <a:pPr eaLnBrk="1" hangingPunct="1">
              <a:lnSpc>
                <a:spcPct val="80000"/>
              </a:lnSpc>
              <a:defRPr/>
            </a:pPr>
            <a:r>
              <a:rPr lang="en-US" sz="2000" dirty="0" smtClean="0"/>
              <a:t>Build Bioscience Harmonized Skill Standards </a:t>
            </a:r>
            <a:r>
              <a:rPr lang="en-US" sz="1000" u="sng" dirty="0" smtClean="0">
                <a:hlinkClick r:id="rId2"/>
              </a:rPr>
              <a:t>https</a:t>
            </a:r>
            <a:r>
              <a:rPr lang="en-US" sz="1000" u="sng" dirty="0">
                <a:hlinkClick r:id="rId2"/>
              </a:rPr>
              <a:t>://sites.google.com/site/c3bcbioscienceskillstandards</a:t>
            </a:r>
            <a:r>
              <a:rPr lang="en-US" sz="1000" u="sng" dirty="0" smtClean="0">
                <a:hlinkClick r:id="rId2"/>
              </a:rPr>
              <a:t>/</a:t>
            </a:r>
            <a:endParaRPr lang="en-US" sz="1000" u="sng" dirty="0" smtClean="0"/>
          </a:p>
          <a:p>
            <a:pPr eaLnBrk="1" hangingPunct="1">
              <a:lnSpc>
                <a:spcPct val="80000"/>
              </a:lnSpc>
              <a:defRPr/>
            </a:pPr>
            <a:endParaRPr lang="en-US" sz="1000" u="sng" dirty="0"/>
          </a:p>
          <a:p>
            <a:pPr marL="0" indent="0" eaLnBrk="1" hangingPunct="1">
              <a:lnSpc>
                <a:spcPct val="80000"/>
              </a:lnSpc>
              <a:buNone/>
              <a:defRPr/>
            </a:pPr>
            <a:endParaRPr lang="en-US" sz="1000" dirty="0"/>
          </a:p>
          <a:p>
            <a:pPr marL="0" indent="0" eaLnBrk="1" hangingPunct="1">
              <a:lnSpc>
                <a:spcPct val="80000"/>
              </a:lnSpc>
              <a:buNone/>
              <a:defRPr/>
            </a:pPr>
            <a:endParaRPr lang="en-US" sz="1000" dirty="0" smtClean="0"/>
          </a:p>
          <a:p>
            <a:pPr>
              <a:lnSpc>
                <a:spcPct val="80000"/>
              </a:lnSpc>
              <a:defRPr/>
            </a:pPr>
            <a:r>
              <a:rPr lang="en-US" sz="2000" dirty="0" smtClean="0"/>
              <a:t>Remove </a:t>
            </a:r>
            <a:r>
              <a:rPr lang="en-US" sz="2000" dirty="0"/>
              <a:t>barriers to achieving </a:t>
            </a:r>
            <a:r>
              <a:rPr lang="en-US" sz="2000" dirty="0" smtClean="0"/>
              <a:t>training (</a:t>
            </a:r>
            <a:r>
              <a:rPr lang="en-US" sz="2000" dirty="0"/>
              <a:t>flexible </a:t>
            </a:r>
            <a:r>
              <a:rPr lang="en-US" sz="2000" dirty="0" smtClean="0"/>
              <a:t>labs, simulations &amp; gaming </a:t>
            </a:r>
            <a:r>
              <a:rPr lang="en-US" sz="2000" dirty="0"/>
              <a:t>programs</a:t>
            </a:r>
            <a:r>
              <a:rPr lang="en-US" sz="2000" dirty="0" smtClean="0"/>
              <a:t>)</a:t>
            </a:r>
          </a:p>
          <a:p>
            <a:pPr>
              <a:lnSpc>
                <a:spcPct val="80000"/>
              </a:lnSpc>
              <a:defRPr/>
            </a:pPr>
            <a:endParaRPr lang="en-US" sz="2000" dirty="0"/>
          </a:p>
          <a:p>
            <a:pPr>
              <a:lnSpc>
                <a:spcPct val="80000"/>
              </a:lnSpc>
              <a:defRPr/>
            </a:pPr>
            <a:r>
              <a:rPr lang="en-US" sz="2000" dirty="0" smtClean="0"/>
              <a:t>Industry </a:t>
            </a:r>
            <a:r>
              <a:rPr lang="en-US" sz="2000" dirty="0"/>
              <a:t>Advisory Committee’s input on credentials &amp; program development </a:t>
            </a:r>
          </a:p>
          <a:p>
            <a:pPr eaLnBrk="1" hangingPunct="1">
              <a:lnSpc>
                <a:spcPct val="80000"/>
              </a:lnSpc>
              <a:defRPr/>
            </a:pPr>
            <a:endParaRPr lang="en-US" sz="2000" dirty="0"/>
          </a:p>
          <a:p>
            <a:pPr eaLnBrk="1" hangingPunct="1">
              <a:lnSpc>
                <a:spcPct val="80000"/>
              </a:lnSpc>
              <a:defRPr/>
            </a:pPr>
            <a:r>
              <a:rPr lang="en-US" sz="2000" dirty="0" smtClean="0"/>
              <a:t>Promote seamless articulations from 2-year schools to 4-year schools = 2+2 and back to 2-year from 4-year schools and beyond for hard skills training</a:t>
            </a:r>
          </a:p>
          <a:p>
            <a:pPr eaLnBrk="1" hangingPunct="1">
              <a:lnSpc>
                <a:spcPct val="80000"/>
              </a:lnSpc>
              <a:defRPr/>
            </a:pPr>
            <a:endParaRPr lang="en-US" sz="2000" dirty="0" smtClean="0"/>
          </a:p>
          <a:p>
            <a:pPr eaLnBrk="1" hangingPunct="1">
              <a:lnSpc>
                <a:spcPct val="80000"/>
              </a:lnSpc>
              <a:defRPr/>
            </a:pPr>
            <a:r>
              <a:rPr lang="en-US" sz="2000" dirty="0" smtClean="0"/>
              <a:t>Promote internships (includes </a:t>
            </a:r>
            <a:r>
              <a:rPr lang="en-US" sz="2000" dirty="0"/>
              <a:t>a Capstone experience)</a:t>
            </a:r>
          </a:p>
          <a:p>
            <a:pPr eaLnBrk="1" hangingPunct="1">
              <a:lnSpc>
                <a:spcPct val="80000"/>
              </a:lnSpc>
              <a:defRPr/>
            </a:pPr>
            <a:endParaRPr lang="en-US" sz="2000" dirty="0" smtClean="0"/>
          </a:p>
        </p:txBody>
      </p:sp>
      <p:pic>
        <p:nvPicPr>
          <p:cNvPr id="24581" name="Picture 2" descr="C:\Users\mwelsh\AppData\Local\Microsoft\Windows\Temporary Internet Files\Content.Outlook\YR0COPYZ\c3bc logo_FINAL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0050" y="747712"/>
            <a:ext cx="153511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4572000"/>
            <a:ext cx="1702777" cy="2133600"/>
          </a:xfrm>
          <a:prstGeom prst="rect">
            <a:avLst/>
          </a:prstGeom>
        </p:spPr>
      </p:pic>
    </p:spTree>
    <p:extLst>
      <p:ext uri="{BB962C8B-B14F-4D97-AF65-F5344CB8AC3E}">
        <p14:creationId xmlns:p14="http://schemas.microsoft.com/office/powerpoint/2010/main" val="1932158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76960" y="76200"/>
            <a:ext cx="8229600" cy="1143000"/>
          </a:xfrm>
        </p:spPr>
        <p:txBody>
          <a:bodyPr>
            <a:normAutofit fontScale="90000"/>
          </a:bodyPr>
          <a:lstStyle/>
          <a:p>
            <a:r>
              <a:rPr lang="en-US" altLang="en-US" sz="3600" b="1" dirty="0" smtClean="0"/>
              <a:t>c3bc Learning Technologies Hub </a:t>
            </a:r>
            <a:br>
              <a:rPr lang="en-US" altLang="en-US" sz="3600" b="1" dirty="0" smtClean="0"/>
            </a:br>
            <a:r>
              <a:rPr lang="en-US" altLang="en-US" sz="3600" b="1" dirty="0" smtClean="0"/>
              <a:t>Overview Videos</a:t>
            </a:r>
          </a:p>
        </p:txBody>
      </p:sp>
      <p:sp>
        <p:nvSpPr>
          <p:cNvPr id="26627" name="Content Placeholder 2"/>
          <p:cNvSpPr>
            <a:spLocks noGrp="1"/>
          </p:cNvSpPr>
          <p:nvPr>
            <p:ph idx="1"/>
          </p:nvPr>
        </p:nvSpPr>
        <p:spPr>
          <a:xfrm>
            <a:off x="439738" y="1219200"/>
            <a:ext cx="8229600" cy="4530725"/>
          </a:xfrm>
        </p:spPr>
        <p:txBody>
          <a:bodyPr>
            <a:normAutofit fontScale="85000" lnSpcReduction="20000"/>
          </a:bodyPr>
          <a:lstStyle/>
          <a:p>
            <a:pPr marL="0" indent="0">
              <a:buFont typeface="Wingdings" panose="05000000000000000000" pitchFamily="2" charset="2"/>
              <a:buNone/>
            </a:pPr>
            <a:r>
              <a:rPr lang="en-US" altLang="en-US" sz="2000" dirty="0" smtClean="0"/>
              <a:t>Modular Learning:      </a:t>
            </a:r>
          </a:p>
          <a:p>
            <a:pPr marL="0" indent="0">
              <a:buFont typeface="Wingdings" panose="05000000000000000000" pitchFamily="2" charset="2"/>
              <a:buNone/>
            </a:pPr>
            <a:r>
              <a:rPr lang="en-US" sz="2000" u="sng" dirty="0" smtClean="0">
                <a:hlinkClick r:id="rId2"/>
              </a:rPr>
              <a:t>https</a:t>
            </a:r>
            <a:r>
              <a:rPr lang="en-US" sz="2000" u="sng" dirty="0">
                <a:hlinkClick r:id="rId2"/>
              </a:rPr>
              <a:t>://www.youtube.com/watch?v=CdqbeqT3woU</a:t>
            </a:r>
            <a:endParaRPr lang="en-US" altLang="en-US" sz="2000" dirty="0"/>
          </a:p>
          <a:p>
            <a:pPr marL="0" indent="0">
              <a:buFont typeface="Wingdings" panose="05000000000000000000" pitchFamily="2" charset="2"/>
              <a:buNone/>
            </a:pPr>
            <a:endParaRPr lang="en-US" altLang="en-US" sz="2000" dirty="0" smtClean="0"/>
          </a:p>
          <a:p>
            <a:pPr marL="0" indent="0">
              <a:buFont typeface="Wingdings" panose="05000000000000000000" pitchFamily="2" charset="2"/>
              <a:buNone/>
            </a:pPr>
            <a:r>
              <a:rPr lang="en-US" altLang="en-US" sz="2000" dirty="0" smtClean="0"/>
              <a:t> Science Skills Lab:</a:t>
            </a:r>
          </a:p>
          <a:p>
            <a:pPr marL="0" indent="0">
              <a:buFont typeface="Wingdings" panose="05000000000000000000" pitchFamily="2" charset="2"/>
              <a:buNone/>
            </a:pPr>
            <a:r>
              <a:rPr lang="en-US" altLang="en-US" sz="2000" u="sng" dirty="0" smtClean="0">
                <a:hlinkClick r:id="rId3"/>
              </a:rPr>
              <a:t>https://www.youtube.com/watch?v=cb9weUeR4xM</a:t>
            </a:r>
            <a:endParaRPr lang="en-US" altLang="en-US" sz="2000" u="sng" dirty="0" smtClean="0"/>
          </a:p>
          <a:p>
            <a:pPr marL="0" indent="0">
              <a:buFont typeface="Wingdings" panose="05000000000000000000" pitchFamily="2" charset="2"/>
              <a:buNone/>
            </a:pPr>
            <a:endParaRPr lang="en-US" altLang="en-US" sz="2000" dirty="0" smtClean="0"/>
          </a:p>
          <a:p>
            <a:pPr marL="0" indent="0">
              <a:buFont typeface="Wingdings" panose="05000000000000000000" pitchFamily="2" charset="2"/>
              <a:buNone/>
            </a:pPr>
            <a:r>
              <a:rPr lang="en-US" altLang="en-US" sz="2000" dirty="0" smtClean="0"/>
              <a:t>Workforce:</a:t>
            </a:r>
          </a:p>
          <a:p>
            <a:pPr marL="0" indent="0">
              <a:buFont typeface="Wingdings" panose="05000000000000000000" pitchFamily="2" charset="2"/>
              <a:buNone/>
            </a:pPr>
            <a:r>
              <a:rPr lang="en-US" altLang="en-US" sz="2000" u="sng" dirty="0" smtClean="0">
                <a:hlinkClick r:id="rId4"/>
              </a:rPr>
              <a:t>https://www.youtube.com/watch?v=n7tFixWy6Tg</a:t>
            </a:r>
            <a:endParaRPr lang="en-US" altLang="en-US" sz="2000" u="sng" dirty="0" smtClean="0"/>
          </a:p>
          <a:p>
            <a:pPr marL="0" indent="0">
              <a:buFont typeface="Wingdings" panose="05000000000000000000" pitchFamily="2" charset="2"/>
              <a:buNone/>
            </a:pPr>
            <a:endParaRPr lang="en-US" altLang="en-US" sz="2000" dirty="0" smtClean="0"/>
          </a:p>
          <a:p>
            <a:pPr marL="0" indent="0">
              <a:buFont typeface="Wingdings" panose="05000000000000000000" pitchFamily="2" charset="2"/>
              <a:buNone/>
            </a:pPr>
            <a:r>
              <a:rPr lang="en-US" altLang="en-US" sz="2000" b="1" dirty="0" smtClean="0"/>
              <a:t>Reference:</a:t>
            </a:r>
            <a:r>
              <a:rPr lang="en-US" altLang="en-US" sz="2000" dirty="0" smtClean="0"/>
              <a:t> Michael V. Ayers</a:t>
            </a:r>
          </a:p>
          <a:p>
            <a:pPr marL="0" indent="0">
              <a:buFont typeface="Wingdings" panose="05000000000000000000" pitchFamily="2" charset="2"/>
              <a:buNone/>
            </a:pPr>
            <a:r>
              <a:rPr lang="en-US" altLang="en-US" sz="2000" dirty="0" smtClean="0"/>
              <a:t>mayers@forsythtech.edu</a:t>
            </a:r>
          </a:p>
          <a:p>
            <a:pPr marL="0" indent="0">
              <a:buFont typeface="Wingdings" panose="05000000000000000000" pitchFamily="2" charset="2"/>
              <a:buNone/>
            </a:pPr>
            <a:r>
              <a:rPr lang="en-US" altLang="en-US" sz="2000" dirty="0" smtClean="0"/>
              <a:t>Dean of Math, Science, and Technologies</a:t>
            </a:r>
          </a:p>
          <a:p>
            <a:pPr marL="0" indent="0">
              <a:buFont typeface="Wingdings" panose="05000000000000000000" pitchFamily="2" charset="2"/>
              <a:buNone/>
            </a:pPr>
            <a:r>
              <a:rPr lang="en-US" altLang="en-US" sz="2000" dirty="0" smtClean="0"/>
              <a:t>Forsyth Technical Community College</a:t>
            </a:r>
          </a:p>
          <a:p>
            <a:pPr marL="0" indent="0">
              <a:buFont typeface="Wingdings" panose="05000000000000000000" pitchFamily="2" charset="2"/>
              <a:buNone/>
            </a:pPr>
            <a:r>
              <a:rPr lang="en-US" altLang="en-US" sz="2000" dirty="0" smtClean="0"/>
              <a:t>Winston-Salem, North Carolina, USA</a:t>
            </a:r>
          </a:p>
          <a:p>
            <a:pPr marL="0" indent="0">
              <a:buFont typeface="Wingdings" panose="05000000000000000000" pitchFamily="2" charset="2"/>
              <a:buNone/>
            </a:pPr>
            <a:endParaRPr lang="en-US" altLang="en-US" dirty="0" smtClean="0"/>
          </a:p>
          <a:p>
            <a:pPr marL="0" indent="0">
              <a:buFont typeface="Wingdings" panose="05000000000000000000" pitchFamily="2" charset="2"/>
              <a:buNone/>
            </a:pPr>
            <a:r>
              <a:rPr lang="en-US" altLang="en-US" dirty="0" smtClean="0"/>
              <a:t>               </a:t>
            </a:r>
          </a:p>
        </p:txBody>
      </p:sp>
      <p:pic>
        <p:nvPicPr>
          <p:cNvPr id="26628" name="Picture 2" descr="C:\Users\mwelsh\AppData\Local\Microsoft\Windows\Temporary Internet Files\Content.Outlook\YR0COPYZ\c3bc logo_FINAL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5911850"/>
            <a:ext cx="15351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500" y="6094413"/>
            <a:ext cx="13128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the la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13681"/>
            <a:ext cx="341947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481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 Helpful NC Bioscience Resources</a:t>
            </a:r>
            <a:endParaRPr lang="en-US" b="1" dirty="0"/>
          </a:p>
        </p:txBody>
      </p:sp>
      <p:sp>
        <p:nvSpPr>
          <p:cNvPr id="3" name="Content Placeholder 2"/>
          <p:cNvSpPr>
            <a:spLocks noGrp="1"/>
          </p:cNvSpPr>
          <p:nvPr>
            <p:ph idx="1"/>
          </p:nvPr>
        </p:nvSpPr>
        <p:spPr>
          <a:xfrm>
            <a:off x="762000" y="1340040"/>
            <a:ext cx="8229600" cy="4749801"/>
          </a:xfrm>
        </p:spPr>
        <p:txBody>
          <a:bodyPr>
            <a:normAutofit lnSpcReduction="10000"/>
          </a:bodyPr>
          <a:lstStyle/>
          <a:p>
            <a:r>
              <a:rPr lang="en-US" sz="1800" dirty="0">
                <a:hlinkClick r:id="rId2"/>
              </a:rPr>
              <a:t>http://www.innovationquarter.com/tenants/companies</a:t>
            </a:r>
            <a:r>
              <a:rPr lang="en-US" sz="1800" dirty="0" smtClean="0">
                <a:hlinkClick r:id="rId2"/>
              </a:rPr>
              <a:t>/</a:t>
            </a:r>
            <a:endParaRPr lang="en-US" sz="1800" dirty="0" smtClean="0"/>
          </a:p>
          <a:p>
            <a:endParaRPr lang="en-US" sz="1800" dirty="0"/>
          </a:p>
          <a:p>
            <a:r>
              <a:rPr lang="en-US" sz="1800" dirty="0">
                <a:hlinkClick r:id="rId3"/>
              </a:rPr>
              <a:t>http://ncbiotech.org</a:t>
            </a:r>
            <a:r>
              <a:rPr lang="en-US" sz="1800" dirty="0" smtClean="0">
                <a:hlinkClick r:id="rId3"/>
              </a:rPr>
              <a:t>/</a:t>
            </a:r>
            <a:endParaRPr lang="en-US" sz="1800" dirty="0" smtClean="0"/>
          </a:p>
          <a:p>
            <a:endParaRPr lang="en-US" sz="1800" dirty="0"/>
          </a:p>
          <a:p>
            <a:r>
              <a:rPr lang="en-US" sz="1800" dirty="0">
                <a:hlinkClick r:id="rId4"/>
              </a:rPr>
              <a:t>http://</a:t>
            </a:r>
            <a:r>
              <a:rPr lang="en-US" sz="1800" dirty="0" smtClean="0">
                <a:hlinkClick r:id="rId4"/>
              </a:rPr>
              <a:t>www.nccommunitycolleges.edu/ncworks-customized-training</a:t>
            </a:r>
            <a:endParaRPr lang="en-US" sz="1800" dirty="0" smtClean="0"/>
          </a:p>
          <a:p>
            <a:endParaRPr lang="en-US" sz="1800" dirty="0"/>
          </a:p>
          <a:p>
            <a:r>
              <a:rPr lang="en-US" sz="1800" dirty="0">
                <a:hlinkClick r:id="rId5"/>
              </a:rPr>
              <a:t>http://www.ncbionetwork.org</a:t>
            </a:r>
            <a:r>
              <a:rPr lang="en-US" sz="1800" dirty="0" smtClean="0">
                <a:hlinkClick r:id="rId5"/>
              </a:rPr>
              <a:t>/</a:t>
            </a:r>
            <a:endParaRPr lang="en-US" sz="1800" dirty="0" smtClean="0"/>
          </a:p>
          <a:p>
            <a:endParaRPr lang="en-US" sz="1800" dirty="0"/>
          </a:p>
          <a:p>
            <a:r>
              <a:rPr lang="en-US" sz="1800" dirty="0">
                <a:hlinkClick r:id="rId6"/>
              </a:rPr>
              <a:t>http://</a:t>
            </a:r>
            <a:r>
              <a:rPr lang="en-US" sz="1800" dirty="0" smtClean="0">
                <a:hlinkClick r:id="rId6"/>
              </a:rPr>
              <a:t>ncbioscience.net/default.aspx</a:t>
            </a:r>
            <a:endParaRPr lang="en-US" sz="1800" dirty="0" smtClean="0"/>
          </a:p>
          <a:p>
            <a:endParaRPr lang="en-US" sz="1800" dirty="0"/>
          </a:p>
          <a:p>
            <a:r>
              <a:rPr lang="en-US" sz="1800" dirty="0">
                <a:hlinkClick r:id="rId7"/>
              </a:rPr>
              <a:t>https://www.bio.org</a:t>
            </a:r>
            <a:r>
              <a:rPr lang="en-US" sz="1800" dirty="0" smtClean="0">
                <a:hlinkClick r:id="rId7"/>
              </a:rPr>
              <a:t>/</a:t>
            </a:r>
            <a:endParaRPr lang="en-US" sz="1800" dirty="0" smtClean="0"/>
          </a:p>
          <a:p>
            <a:endParaRPr lang="en-US" sz="1800" dirty="0"/>
          </a:p>
          <a:p>
            <a:r>
              <a:rPr lang="en-US" sz="1800" dirty="0">
                <a:hlinkClick r:id="rId8"/>
              </a:rPr>
              <a:t>http://biotechworkforce.org</a:t>
            </a:r>
            <a:r>
              <a:rPr lang="en-US" sz="1800" dirty="0" smtClean="0">
                <a:hlinkClick r:id="rId8"/>
              </a:rPr>
              <a:t>/</a:t>
            </a:r>
            <a:endParaRPr lang="en-US" sz="1800" dirty="0" smtClean="0"/>
          </a:p>
          <a:p>
            <a:pPr marL="0" indent="0">
              <a:buNone/>
            </a:pPr>
            <a:endParaRPr lang="en-US" sz="1800" dirty="0" smtClean="0"/>
          </a:p>
          <a:p>
            <a:r>
              <a:rPr lang="en-US" sz="1800" dirty="0">
                <a:hlinkClick r:id="rId9"/>
              </a:rPr>
              <a:t>https://www.forsythtech.edu/scienceskillslab</a:t>
            </a:r>
            <a:r>
              <a:rPr lang="en-US" sz="1800" dirty="0" smtClean="0">
                <a:hlinkClick r:id="rId9"/>
              </a:rPr>
              <a:t>/</a:t>
            </a:r>
            <a:endParaRPr lang="en-US" sz="1800" dirty="0" smtClean="0"/>
          </a:p>
          <a:p>
            <a:pPr marL="0" indent="0">
              <a:buNone/>
            </a:pPr>
            <a:endParaRPr lang="en-US" sz="1800" dirty="0"/>
          </a:p>
          <a:p>
            <a:endParaRPr lang="en-US" sz="1800" dirty="0" smtClean="0"/>
          </a:p>
          <a:p>
            <a:endParaRPr lang="en-US" sz="1800" dirty="0"/>
          </a:p>
          <a:p>
            <a:endParaRPr lang="en-US" sz="1800" dirty="0" smtClean="0"/>
          </a:p>
          <a:p>
            <a:endParaRPr lang="en-US" sz="1800" dirty="0" smtClean="0"/>
          </a:p>
          <a:p>
            <a:endParaRPr lang="en-US" sz="1800" dirty="0"/>
          </a:p>
          <a:p>
            <a:endParaRPr lang="en-US" sz="1800" dirty="0"/>
          </a:p>
        </p:txBody>
      </p:sp>
      <p:sp>
        <p:nvSpPr>
          <p:cNvPr id="4" name="Footer Placeholder 3"/>
          <p:cNvSpPr>
            <a:spLocks noGrp="1"/>
          </p:cNvSpPr>
          <p:nvPr>
            <p:ph type="ftr" sz="quarter" idx="11"/>
          </p:nvPr>
        </p:nvSpPr>
        <p:spPr>
          <a:xfrm>
            <a:off x="2971800" y="987210"/>
            <a:ext cx="2895600" cy="365125"/>
          </a:xfrm>
        </p:spPr>
        <p:txBody>
          <a:bodyPr/>
          <a:lstStyle/>
          <a:p>
            <a:r>
              <a:rPr lang="en-US" b="1" dirty="0" smtClean="0">
                <a:solidFill>
                  <a:schemeClr val="bg2">
                    <a:lumMod val="10000"/>
                  </a:schemeClr>
                </a:solidFill>
              </a:rPr>
              <a:t> Useful Web Links </a:t>
            </a:r>
            <a:endParaRPr lang="en-US" b="1" dirty="0">
              <a:solidFill>
                <a:schemeClr val="bg2">
                  <a:lumMod val="10000"/>
                </a:schemeClr>
              </a:solidFill>
            </a:endParaRPr>
          </a:p>
        </p:txBody>
      </p:sp>
      <p:sp>
        <p:nvSpPr>
          <p:cNvPr id="5" name="Slide Number Placeholder 4"/>
          <p:cNvSpPr>
            <a:spLocks noGrp="1"/>
          </p:cNvSpPr>
          <p:nvPr>
            <p:ph type="sldNum" sz="quarter" idx="12"/>
          </p:nvPr>
        </p:nvSpPr>
        <p:spPr/>
        <p:txBody>
          <a:bodyPr/>
          <a:lstStyle/>
          <a:p>
            <a:fld id="{56590691-870E-42AB-A323-F458FC621C86}" type="slidenum">
              <a:rPr lang="en-US" smtClean="0"/>
              <a:pPr/>
              <a:t>17</a:t>
            </a:fld>
            <a:endParaRPr lang="en-US" dirty="0"/>
          </a:p>
        </p:txBody>
      </p:sp>
      <p:pic>
        <p:nvPicPr>
          <p:cNvPr id="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6389733"/>
            <a:ext cx="1295400" cy="42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BioNetwork_logo02-03-1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5200" y="6389733"/>
            <a:ext cx="1828800" cy="4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36224" y="118689"/>
            <a:ext cx="1676400" cy="48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iotech-Workforce-logofinal"/>
          <p:cNvPicPr>
            <a:picLocks noChangeAspect="1" noChangeArrowheads="1"/>
          </p:cNvPicPr>
          <p:nvPr/>
        </p:nvPicPr>
        <p:blipFill>
          <a:blip r:embed="rId13">
            <a:extLst>
              <a:ext uri="{28A0092B-C50C-407E-A947-70E740481C1C}">
                <a14:useLocalDpi xmlns:a14="http://schemas.microsoft.com/office/drawing/2010/main" val="0"/>
              </a:ext>
            </a:extLst>
          </a:blip>
          <a:srcRect r="39313" b="67821"/>
          <a:stretch>
            <a:fillRect/>
          </a:stretch>
        </p:blipFill>
        <p:spPr bwMode="auto">
          <a:xfrm>
            <a:off x="3563937" y="6293879"/>
            <a:ext cx="15589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4781B391-E7E2-47F8-920B-6610FF17E070" descr="D14FE8AB-B6F4-4993-800B-5916AD47F26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28" y="0"/>
            <a:ext cx="1162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778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7289"/>
            <a:ext cx="9144000" cy="1143000"/>
          </a:xfrm>
        </p:spPr>
        <p:txBody>
          <a:bodyPr/>
          <a:lstStyle/>
          <a:p>
            <a:r>
              <a:rPr lang="en-US" b="1" dirty="0" smtClean="0">
                <a:solidFill>
                  <a:schemeClr val="tx2">
                    <a:lumMod val="20000"/>
                    <a:lumOff val="80000"/>
                  </a:schemeClr>
                </a:solidFill>
              </a:rPr>
              <a:t>Thank You!</a:t>
            </a:r>
            <a:endParaRPr lang="en-US" b="1" dirty="0">
              <a:solidFill>
                <a:schemeClr val="tx2">
                  <a:lumMod val="20000"/>
                  <a:lumOff val="80000"/>
                </a:schemeClr>
              </a:solidFill>
            </a:endParaRPr>
          </a:p>
        </p:txBody>
      </p:sp>
      <p:sp>
        <p:nvSpPr>
          <p:cNvPr id="3" name="Content Placeholder 2"/>
          <p:cNvSpPr>
            <a:spLocks noGrp="1"/>
          </p:cNvSpPr>
          <p:nvPr>
            <p:ph idx="1"/>
          </p:nvPr>
        </p:nvSpPr>
        <p:spPr>
          <a:xfrm>
            <a:off x="-32291" y="2210354"/>
            <a:ext cx="9144000" cy="2210281"/>
          </a:xfrm>
        </p:spPr>
        <p:txBody>
          <a:bodyPr>
            <a:normAutofit lnSpcReduction="10000"/>
          </a:bodyPr>
          <a:lstStyle/>
          <a:p>
            <a:pPr marL="0" indent="0" algn="ctr">
              <a:buNone/>
            </a:pPr>
            <a:r>
              <a:rPr lang="en-US" dirty="0" smtClean="0"/>
              <a:t>Russ H. Read</a:t>
            </a:r>
          </a:p>
          <a:p>
            <a:pPr marL="0" indent="0" algn="ctr">
              <a:buNone/>
            </a:pPr>
            <a:r>
              <a:rPr lang="en-US" dirty="0" smtClean="0"/>
              <a:t>Executive Director, NCBW</a:t>
            </a:r>
          </a:p>
          <a:p>
            <a:pPr marL="0" indent="0" algn="ctr">
              <a:buNone/>
            </a:pPr>
            <a:r>
              <a:rPr lang="en-US" dirty="0" smtClean="0">
                <a:hlinkClick r:id="rId2"/>
              </a:rPr>
              <a:t>rread@forsythtech.edu</a:t>
            </a:r>
            <a:endParaRPr lang="en-US" dirty="0" smtClean="0"/>
          </a:p>
          <a:p>
            <a:pPr marL="0" indent="0" algn="ctr">
              <a:buNone/>
            </a:pPr>
            <a:r>
              <a:rPr lang="en-US" dirty="0" smtClean="0"/>
              <a:t>www.biotechworkforce.org</a:t>
            </a:r>
            <a:endParaRPr lang="en-US" dirty="0"/>
          </a:p>
        </p:txBody>
      </p:sp>
      <p:sp>
        <p:nvSpPr>
          <p:cNvPr id="4" name="Footer Placeholder 3"/>
          <p:cNvSpPr>
            <a:spLocks noGrp="1"/>
          </p:cNvSpPr>
          <p:nvPr>
            <p:ph type="ftr" sz="quarter" idx="11"/>
          </p:nvPr>
        </p:nvSpPr>
        <p:spPr>
          <a:xfrm>
            <a:off x="1988344" y="5490911"/>
            <a:ext cx="4805119" cy="1295399"/>
          </a:xfrm>
        </p:spPr>
        <p:txBody>
          <a:bodyPr/>
          <a:lstStyle/>
          <a:p>
            <a:r>
              <a:rPr lang="en-US" sz="1000" i="1" dirty="0"/>
              <a:t>“This product was funded by a grant awarded by the U.S. Department of Labor’s Employment and Training Administration. The product was created by the grantee and does not necessarily reflect the official position of the U.S. Department of Labor. The Department of Labor makes no guarantees, warranties, or assurances of any kind, expressed or implied, with respect to such information, including any information on linked sites and including, but not limited to, accuracy of the information or its completeness, timeliness, usefulness, adequacy, continued availability, or ownership.”</a:t>
            </a:r>
            <a:endParaRPr lang="en-US" sz="1000" dirty="0"/>
          </a:p>
          <a:p>
            <a:endParaRPr lang="en-US" sz="1000" dirty="0"/>
          </a:p>
        </p:txBody>
      </p:sp>
      <p:sp>
        <p:nvSpPr>
          <p:cNvPr id="5" name="Slide Number Placeholder 4"/>
          <p:cNvSpPr>
            <a:spLocks noGrp="1"/>
          </p:cNvSpPr>
          <p:nvPr>
            <p:ph type="sldNum" sz="quarter" idx="12"/>
          </p:nvPr>
        </p:nvSpPr>
        <p:spPr/>
        <p:txBody>
          <a:bodyPr/>
          <a:lstStyle/>
          <a:p>
            <a:fld id="{56590691-870E-42AB-A323-F458FC621C86}" type="slidenum">
              <a:rPr lang="en-US" smtClean="0"/>
              <a:pPr/>
              <a:t>18</a:t>
            </a:fld>
            <a:endParaRPr lang="en-US" dirty="0"/>
          </a:p>
        </p:txBody>
      </p:sp>
      <p:pic>
        <p:nvPicPr>
          <p:cNvPr id="6" name="Picture 2" descr="C:\Users\mwelsh\AppData\Local\Microsoft\Windows\Temporary Internet Files\Content.Outlook\YR0COPYZ\c3bc logo_FINAL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4420635"/>
            <a:ext cx="19812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38937"/>
            <a:ext cx="3177074" cy="2573464"/>
          </a:xfrm>
          <a:prstGeom prst="rect">
            <a:avLst/>
          </a:prstGeom>
        </p:spPr>
      </p:pic>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399" y="189083"/>
            <a:ext cx="1828801" cy="50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28" y="138937"/>
            <a:ext cx="2993572" cy="2573464"/>
          </a:xfrm>
          <a:prstGeom prst="rect">
            <a:avLst/>
          </a:prstGeom>
        </p:spPr>
      </p:pic>
      <p:pic>
        <p:nvPicPr>
          <p:cNvPr id="11" name="Picture 6" descr="BioNetwork_logo02-03-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3463" y="6156748"/>
            <a:ext cx="2327211" cy="636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46" y="6096000"/>
            <a:ext cx="1626454" cy="68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26167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erial View of Biotech Place and 525@vine at Night.tif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82" y="-16929"/>
            <a:ext cx="9144001" cy="6874929"/>
          </a:xfrm>
          <a:prstGeom prst="rect">
            <a:avLst/>
          </a:prstGeom>
          <a:ln>
            <a:solidFill>
              <a:schemeClr val="accent1"/>
            </a:solidFill>
          </a:ln>
        </p:spPr>
      </p:pic>
      <p:sp>
        <p:nvSpPr>
          <p:cNvPr id="2" name="TextBox 1"/>
          <p:cNvSpPr txBox="1"/>
          <p:nvPr/>
        </p:nvSpPr>
        <p:spPr>
          <a:xfrm>
            <a:off x="990600" y="457200"/>
            <a:ext cx="3051285" cy="800219"/>
          </a:xfrm>
          <a:prstGeom prst="rect">
            <a:avLst/>
          </a:prstGeom>
          <a:noFill/>
        </p:spPr>
        <p:txBody>
          <a:bodyPr wrap="none" rtlCol="0">
            <a:spAutoFit/>
          </a:bodyPr>
          <a:lstStyle/>
          <a:p>
            <a:r>
              <a:rPr lang="en-US" sz="2800" b="1" dirty="0" smtClean="0">
                <a:solidFill>
                  <a:schemeClr val="bg1"/>
                </a:solidFill>
              </a:rPr>
              <a:t>Innovation Quarter</a:t>
            </a:r>
          </a:p>
          <a:p>
            <a:r>
              <a:rPr lang="en-US" b="1" dirty="0" smtClean="0">
                <a:solidFill>
                  <a:schemeClr val="bg1"/>
                </a:solidFill>
              </a:rPr>
              <a:t>Winston – Salem, NC, USA</a:t>
            </a:r>
            <a:endParaRPr lang="en-US" b="1" dirty="0">
              <a:solidFill>
                <a:schemeClr val="bg1"/>
              </a:solidFill>
            </a:endParaRPr>
          </a:p>
        </p:txBody>
      </p:sp>
      <p:sp>
        <p:nvSpPr>
          <p:cNvPr id="3" name="Right Arrow 2"/>
          <p:cNvSpPr/>
          <p:nvPr/>
        </p:nvSpPr>
        <p:spPr>
          <a:xfrm rot="2197874">
            <a:off x="6767406" y="4205707"/>
            <a:ext cx="838200" cy="4846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943600" y="3711117"/>
            <a:ext cx="2172198" cy="584775"/>
          </a:xfrm>
          <a:prstGeom prst="rect">
            <a:avLst/>
          </a:prstGeom>
          <a:noFill/>
        </p:spPr>
        <p:txBody>
          <a:bodyPr wrap="none" rtlCol="0">
            <a:spAutoFit/>
          </a:bodyPr>
          <a:lstStyle/>
          <a:p>
            <a:r>
              <a:rPr lang="en-US" sz="3200" b="1" dirty="0" smtClean="0">
                <a:ln w="15875">
                  <a:solidFill>
                    <a:schemeClr val="tx2"/>
                  </a:solidFill>
                </a:ln>
                <a:solidFill>
                  <a:schemeClr val="bg1"/>
                </a:solidFill>
              </a:rPr>
              <a:t> works here</a:t>
            </a:r>
            <a:endParaRPr lang="en-US" sz="3200" b="1" dirty="0">
              <a:ln w="15875">
                <a:solidFill>
                  <a:schemeClr val="tx2"/>
                </a:solidFill>
              </a:ln>
              <a:solidFill>
                <a:schemeClr val="bg1"/>
              </a:solidFill>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9745" y="3362032"/>
            <a:ext cx="1828801" cy="50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717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alphaModFix/>
            <a:extLst>
              <a:ext uri="{28A0092B-C50C-407E-A947-70E740481C1C}">
                <a14:useLocalDpi xmlns:a14="http://schemas.microsoft.com/office/drawing/2010/main"/>
              </a:ext>
            </a:extLst>
          </a:blip>
          <a:srcRect l="8081" r="7176" b="4666"/>
          <a:stretch/>
        </p:blipFill>
        <p:spPr>
          <a:xfrm>
            <a:off x="0" y="8523"/>
            <a:ext cx="9144000" cy="6858000"/>
          </a:xfrm>
          <a:prstGeom prst="rect">
            <a:avLst/>
          </a:prstGeom>
        </p:spPr>
      </p:pic>
      <p:sp>
        <p:nvSpPr>
          <p:cNvPr id="2" name="TextBox 1"/>
          <p:cNvSpPr txBox="1"/>
          <p:nvPr/>
        </p:nvSpPr>
        <p:spPr>
          <a:xfrm>
            <a:off x="3276600" y="914400"/>
            <a:ext cx="3515963" cy="523220"/>
          </a:xfrm>
          <a:prstGeom prst="rect">
            <a:avLst/>
          </a:prstGeom>
          <a:noFill/>
        </p:spPr>
        <p:txBody>
          <a:bodyPr wrap="none" rtlCol="0">
            <a:spAutoFit/>
          </a:bodyPr>
          <a:lstStyle/>
          <a:p>
            <a:r>
              <a:rPr lang="en-US" sz="2800" b="1" dirty="0" smtClean="0">
                <a:solidFill>
                  <a:schemeClr val="bg1"/>
                </a:solidFill>
              </a:rPr>
              <a:t> Innovative Workplace</a:t>
            </a:r>
            <a:endParaRPr lang="en-US" sz="2800" b="1" dirty="0">
              <a:solidFill>
                <a:schemeClr val="bg1"/>
              </a:solidFill>
            </a:endParaRPr>
          </a:p>
        </p:txBody>
      </p:sp>
    </p:spTree>
    <p:extLst>
      <p:ext uri="{BB962C8B-B14F-4D97-AF65-F5344CB8AC3E}">
        <p14:creationId xmlns:p14="http://schemas.microsoft.com/office/powerpoint/2010/main" val="336839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060515-149web.jpg"/>
          <p:cNvPicPr>
            <a:picLocks noChangeAspect="1"/>
          </p:cNvPicPr>
          <p:nvPr/>
        </p:nvPicPr>
        <p:blipFill rotWithShape="1">
          <a:blip r:embed="rId3" cstate="screen">
            <a:extLst>
              <a:ext uri="{28A0092B-C50C-407E-A947-70E740481C1C}">
                <a14:useLocalDpi xmlns:a14="http://schemas.microsoft.com/office/drawing/2010/main"/>
              </a:ext>
            </a:extLst>
          </a:blip>
          <a:srcRect l="4193" r="20341" b="4666"/>
          <a:stretch/>
        </p:blipFill>
        <p:spPr>
          <a:xfrm>
            <a:off x="0" y="0"/>
            <a:ext cx="9144000" cy="6858000"/>
          </a:xfrm>
          <a:prstGeom prst="rect">
            <a:avLst/>
          </a:prstGeom>
        </p:spPr>
      </p:pic>
      <p:sp>
        <p:nvSpPr>
          <p:cNvPr id="2" name="TextBox 1"/>
          <p:cNvSpPr txBox="1"/>
          <p:nvPr/>
        </p:nvSpPr>
        <p:spPr>
          <a:xfrm>
            <a:off x="1752600" y="6273225"/>
            <a:ext cx="5827429" cy="584775"/>
          </a:xfrm>
          <a:prstGeom prst="rect">
            <a:avLst/>
          </a:prstGeom>
          <a:noFill/>
        </p:spPr>
        <p:txBody>
          <a:bodyPr wrap="none" rtlCol="0">
            <a:spAutoFit/>
          </a:bodyPr>
          <a:lstStyle/>
          <a:p>
            <a:r>
              <a:rPr lang="en-US" sz="3200" b="1" dirty="0" smtClean="0">
                <a:solidFill>
                  <a:schemeClr val="bg1"/>
                </a:solidFill>
              </a:rPr>
              <a:t>A Place to Work, Live &amp; Innovate</a:t>
            </a:r>
            <a:endParaRPr lang="en-US" sz="3200" b="1" dirty="0">
              <a:solidFill>
                <a:schemeClr val="bg1"/>
              </a:solidFill>
            </a:endParaRPr>
          </a:p>
        </p:txBody>
      </p:sp>
    </p:spTree>
    <p:extLst>
      <p:ext uri="{BB962C8B-B14F-4D97-AF65-F5344CB8AC3E}">
        <p14:creationId xmlns:p14="http://schemas.microsoft.com/office/powerpoint/2010/main" val="8163581"/>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1453916"/>
            <a:ext cx="8229600" cy="1143000"/>
          </a:xfrm>
        </p:spPr>
        <p:txBody>
          <a:bodyPr/>
          <a:lstStyle/>
          <a:p>
            <a:r>
              <a:rPr lang="en-US" dirty="0" smtClean="0"/>
              <a:t>NC Community College System</a:t>
            </a:r>
            <a:endParaRPr lang="en-US" dirty="0"/>
          </a:p>
        </p:txBody>
      </p:sp>
      <p:sp>
        <p:nvSpPr>
          <p:cNvPr id="4" name="Footer Placeholder 3"/>
          <p:cNvSpPr>
            <a:spLocks noGrp="1"/>
          </p:cNvSpPr>
          <p:nvPr>
            <p:ph type="ftr" sz="quarter" idx="11"/>
          </p:nvPr>
        </p:nvSpPr>
        <p:spPr>
          <a:xfrm>
            <a:off x="1315212" y="2253783"/>
            <a:ext cx="6400800" cy="2743200"/>
          </a:xfrm>
        </p:spPr>
        <p:txBody>
          <a:bodyPr/>
          <a:lstStyle/>
          <a:p>
            <a:pPr marL="171450" indent="-171450">
              <a:buFont typeface="Arial" panose="020B0604020202020204" pitchFamily="34" charset="0"/>
              <a:buChar char="•"/>
            </a:pPr>
            <a:r>
              <a:rPr lang="en-US" sz="1800" dirty="0" smtClean="0">
                <a:solidFill>
                  <a:schemeClr val="tx1"/>
                </a:solidFill>
              </a:rPr>
              <a:t>58 colleges in 100 counties</a:t>
            </a:r>
          </a:p>
          <a:p>
            <a:pPr marL="171450" indent="-171450">
              <a:buFont typeface="Arial" panose="020B0604020202020204" pitchFamily="34" charset="0"/>
              <a:buChar char="•"/>
            </a:pPr>
            <a:endParaRPr lang="en-US" sz="1800" dirty="0">
              <a:solidFill>
                <a:schemeClr val="tx1"/>
              </a:solidFill>
            </a:endParaRPr>
          </a:p>
          <a:p>
            <a:pPr marL="171450" indent="-171450">
              <a:buFont typeface="Arial" panose="020B0604020202020204" pitchFamily="34" charset="0"/>
              <a:buChar char="•"/>
            </a:pPr>
            <a:r>
              <a:rPr lang="en-US" sz="1800" dirty="0" smtClean="0">
                <a:solidFill>
                  <a:schemeClr val="tx1"/>
                </a:solidFill>
              </a:rPr>
              <a:t>Offer 2 year associate degrees in Arts &amp; Sciences &amp; Engineering, diplomas and certificates</a:t>
            </a:r>
          </a:p>
          <a:p>
            <a:endParaRPr lang="en-US" sz="1800" dirty="0" smtClean="0">
              <a:solidFill>
                <a:schemeClr val="tx1"/>
              </a:solidFill>
            </a:endParaRPr>
          </a:p>
          <a:p>
            <a:pPr marL="171450" indent="-171450">
              <a:buFont typeface="Arial" panose="020B0604020202020204" pitchFamily="34" charset="0"/>
              <a:buChar char="•"/>
            </a:pPr>
            <a:r>
              <a:rPr lang="en-US" sz="1800" dirty="0" smtClean="0">
                <a:solidFill>
                  <a:schemeClr val="tx1"/>
                </a:solidFill>
              </a:rPr>
              <a:t>Offer workforce training- </a:t>
            </a:r>
            <a:r>
              <a:rPr lang="en-US" sz="1800" dirty="0" err="1" smtClean="0">
                <a:solidFill>
                  <a:schemeClr val="tx1"/>
                </a:solidFill>
              </a:rPr>
              <a:t>NCWorks</a:t>
            </a:r>
            <a:r>
              <a:rPr lang="en-US" sz="1800" dirty="0" smtClean="0">
                <a:solidFill>
                  <a:schemeClr val="tx1"/>
                </a:solidFill>
              </a:rPr>
              <a:t> Customized Training</a:t>
            </a:r>
          </a:p>
          <a:p>
            <a:pPr marL="171450" indent="-171450">
              <a:buFont typeface="Arial" panose="020B0604020202020204" pitchFamily="34" charset="0"/>
              <a:buChar char="•"/>
            </a:pPr>
            <a:endParaRPr lang="en-US" sz="1800" dirty="0">
              <a:solidFill>
                <a:schemeClr val="tx1"/>
              </a:solidFill>
            </a:endParaRPr>
          </a:p>
          <a:p>
            <a:pPr marL="171450" indent="-171450">
              <a:buFont typeface="Arial" panose="020B0604020202020204" pitchFamily="34" charset="0"/>
              <a:buChar char="•"/>
            </a:pPr>
            <a:r>
              <a:rPr lang="en-US" sz="1800" dirty="0" smtClean="0">
                <a:solidFill>
                  <a:schemeClr val="tx1"/>
                </a:solidFill>
              </a:rPr>
              <a:t>Offer specialized bioscience workforce training- </a:t>
            </a:r>
            <a:r>
              <a:rPr lang="en-US" sz="1800" dirty="0" err="1" smtClean="0">
                <a:solidFill>
                  <a:schemeClr val="tx1"/>
                </a:solidFill>
              </a:rPr>
              <a:t>BioNetwork</a:t>
            </a:r>
            <a:endParaRPr lang="en-US" sz="1800" dirty="0">
              <a:solidFill>
                <a:schemeClr val="tx1"/>
              </a:solidFill>
            </a:endParaRPr>
          </a:p>
        </p:txBody>
      </p:sp>
      <p:sp>
        <p:nvSpPr>
          <p:cNvPr id="5" name="Slide Number Placeholder 4"/>
          <p:cNvSpPr>
            <a:spLocks noGrp="1"/>
          </p:cNvSpPr>
          <p:nvPr>
            <p:ph type="sldNum" sz="quarter" idx="12"/>
          </p:nvPr>
        </p:nvSpPr>
        <p:spPr/>
        <p:txBody>
          <a:bodyPr/>
          <a:lstStyle/>
          <a:p>
            <a:fld id="{56590691-870E-42AB-A323-F458FC621C86}" type="slidenum">
              <a:rPr lang="en-US" smtClean="0"/>
              <a:pPr/>
              <a:t>5</a:t>
            </a:fld>
            <a:endParaRPr lang="en-US" dirty="0"/>
          </a:p>
        </p:txBody>
      </p:sp>
      <p:pic>
        <p:nvPicPr>
          <p:cNvPr id="2050" name="Picture 2" descr="NC Community Colleg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2971799"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ioNetwork_logo02-0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6139983"/>
            <a:ext cx="26670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egree Program Gradu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7305"/>
            <a:ext cx="2362200" cy="1416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scover_ft_landing_page_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592" y="5322063"/>
            <a:ext cx="2414016" cy="1435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87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a:bodyPr>
          <a:lstStyle/>
          <a:p>
            <a:r>
              <a:rPr lang="en-US" sz="3600" dirty="0" smtClean="0"/>
              <a:t/>
            </a:r>
            <a:br>
              <a:rPr lang="en-US" sz="3600" dirty="0" smtClean="0"/>
            </a:br>
            <a:r>
              <a:rPr lang="en-US" sz="3600" b="1" dirty="0" smtClean="0"/>
              <a:t>What we do</a:t>
            </a:r>
            <a:endParaRPr lang="en-US" sz="3600" b="1" dirty="0"/>
          </a:p>
        </p:txBody>
      </p:sp>
      <p:sp>
        <p:nvSpPr>
          <p:cNvPr id="3" name="Content Placeholder 2"/>
          <p:cNvSpPr>
            <a:spLocks noGrp="1"/>
          </p:cNvSpPr>
          <p:nvPr>
            <p:ph idx="1"/>
          </p:nvPr>
        </p:nvSpPr>
        <p:spPr>
          <a:xfrm>
            <a:off x="304800" y="1752600"/>
            <a:ext cx="8229600" cy="2971799"/>
          </a:xfrm>
          <a:noFill/>
        </p:spPr>
        <p:txBody>
          <a:bodyPr>
            <a:normAutofit/>
          </a:bodyPr>
          <a:lstStyle/>
          <a:p>
            <a:pPr>
              <a:buClr>
                <a:srgbClr val="6699FF"/>
              </a:buClr>
              <a:defRPr/>
            </a:pPr>
            <a:endParaRPr lang="en-US" dirty="0" smtClean="0"/>
          </a:p>
          <a:p>
            <a:pPr>
              <a:spcBef>
                <a:spcPct val="0"/>
              </a:spcBef>
            </a:pPr>
            <a:r>
              <a:rPr lang="en-US" altLang="en-US" dirty="0" smtClean="0"/>
              <a:t>Build </a:t>
            </a:r>
            <a:r>
              <a:rPr lang="en-US" altLang="en-US" dirty="0"/>
              <a:t>national partnerships, </a:t>
            </a:r>
            <a:r>
              <a:rPr lang="en-US" altLang="en-US" dirty="0" smtClean="0"/>
              <a:t>chase </a:t>
            </a:r>
            <a:r>
              <a:rPr lang="en-US" altLang="en-US" dirty="0"/>
              <a:t>and enact </a:t>
            </a:r>
            <a:r>
              <a:rPr lang="en-US" altLang="en-US" dirty="0" smtClean="0"/>
              <a:t>grants, </a:t>
            </a:r>
            <a:r>
              <a:rPr lang="en-US" altLang="en-US" dirty="0"/>
              <a:t>research outcomes</a:t>
            </a:r>
          </a:p>
          <a:p>
            <a:pPr>
              <a:spcBef>
                <a:spcPct val="0"/>
              </a:spcBef>
            </a:pPr>
            <a:endParaRPr lang="en-US" altLang="en-US" sz="1050" dirty="0"/>
          </a:p>
          <a:p>
            <a:r>
              <a:rPr lang="en-US" dirty="0" smtClean="0"/>
              <a:t>Help create best </a:t>
            </a:r>
            <a:r>
              <a:rPr lang="en-US" dirty="0"/>
              <a:t>practices for North Carolina in </a:t>
            </a:r>
            <a:r>
              <a:rPr lang="en-US" dirty="0" smtClean="0"/>
              <a:t>biosciences </a:t>
            </a:r>
            <a:r>
              <a:rPr lang="en-US" dirty="0"/>
              <a:t>training and </a:t>
            </a:r>
            <a:r>
              <a:rPr lang="en-US" dirty="0" smtClean="0"/>
              <a:t>education</a:t>
            </a:r>
            <a:endParaRPr lang="en-US" dirty="0"/>
          </a:p>
        </p:txBody>
      </p:sp>
      <p:sp>
        <p:nvSpPr>
          <p:cNvPr id="5" name="Slide Number Placeholder 4"/>
          <p:cNvSpPr>
            <a:spLocks noGrp="1"/>
          </p:cNvSpPr>
          <p:nvPr>
            <p:ph type="sldNum" sz="quarter" idx="12"/>
          </p:nvPr>
        </p:nvSpPr>
        <p:spPr/>
        <p:txBody>
          <a:bodyPr/>
          <a:lstStyle/>
          <a:p>
            <a:fld id="{56590691-870E-42AB-A323-F458FC621C86}" type="slidenum">
              <a:rPr lang="en-US" smtClean="0"/>
              <a:pPr/>
              <a:t>6</a:t>
            </a:fld>
            <a:endParaRPr lang="en-US" dirty="0"/>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4700" y="594519"/>
            <a:ext cx="2438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BioNetwork_logo02-0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15701"/>
            <a:ext cx="20574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33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2878455" y="4465637"/>
            <a:ext cx="3552825" cy="2149476"/>
          </a:xfrm>
          <a:prstGeom prst="rect">
            <a:avLst/>
          </a:prstGeom>
        </p:spPr>
      </p:pic>
    </p:spTree>
    <p:extLst>
      <p:ext uri="{BB962C8B-B14F-4D97-AF65-F5344CB8AC3E}">
        <p14:creationId xmlns:p14="http://schemas.microsoft.com/office/powerpoint/2010/main" val="1310072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9"/>
          <p:cNvSpPr>
            <a:spLocks noChangeArrowheads="1"/>
          </p:cNvSpPr>
          <p:nvPr/>
        </p:nvSpPr>
        <p:spPr bwMode="auto">
          <a:xfrm>
            <a:off x="304800" y="1273176"/>
            <a:ext cx="838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eaLnBrk="0" hangingPunct="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accent1"/>
              </a:buClr>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 typeface="Wingdings" panose="05000000000000000000" pitchFamily="2" charset="2"/>
              <a:buChar char="ü"/>
            </a:pPr>
            <a:endParaRPr lang="en-US" altLang="en-US" sz="1800" dirty="0"/>
          </a:p>
          <a:p>
            <a:pPr marL="171450" indent="-171450" eaLnBrk="1" hangingPunct="1">
              <a:spcBef>
                <a:spcPct val="0"/>
              </a:spcBef>
              <a:buClrTx/>
              <a:buFont typeface="Arial" panose="020B0604020202020204" pitchFamily="34" charset="0"/>
              <a:buChar char="•"/>
            </a:pPr>
            <a:endParaRPr lang="en-US" altLang="en-US" sz="800" dirty="0" smtClean="0"/>
          </a:p>
          <a:p>
            <a:pPr marL="171450" indent="-171450" eaLnBrk="1" hangingPunct="1">
              <a:spcBef>
                <a:spcPct val="0"/>
              </a:spcBef>
              <a:buClrTx/>
              <a:buFont typeface="Arial" panose="020B0604020202020204" pitchFamily="34" charset="0"/>
              <a:buChar char="•"/>
            </a:pPr>
            <a:endParaRPr lang="en-US" altLang="en-US" sz="800" dirty="0"/>
          </a:p>
          <a:p>
            <a:pPr marL="342900" indent="-342900" eaLnBrk="1" hangingPunct="1">
              <a:spcBef>
                <a:spcPct val="0"/>
              </a:spcBef>
              <a:buClrTx/>
              <a:buFont typeface="Arial" panose="020B0604020202020204" pitchFamily="34" charset="0"/>
              <a:buChar char="•"/>
            </a:pPr>
            <a:r>
              <a:rPr lang="en-US" altLang="en-US" sz="2000" dirty="0"/>
              <a:t>Lead the US DOL TAA </a:t>
            </a:r>
            <a:r>
              <a:rPr lang="en-US" altLang="en-US" sz="2000" b="1" dirty="0"/>
              <a:t>Consortium for </a:t>
            </a:r>
            <a:r>
              <a:rPr lang="en-US" altLang="en-US" sz="2000" b="1" dirty="0" smtClean="0"/>
              <a:t>Bioscience (</a:t>
            </a:r>
            <a:r>
              <a:rPr lang="en-US" altLang="en-US" sz="2000" b="1" dirty="0"/>
              <a:t>c3bc</a:t>
            </a:r>
            <a:r>
              <a:rPr lang="en-US" altLang="en-US" sz="2000" dirty="0"/>
              <a:t>) &amp; the NSF </a:t>
            </a:r>
            <a:r>
              <a:rPr lang="en-US" altLang="en-US" sz="2000" dirty="0" smtClean="0"/>
              <a:t>ATE </a:t>
            </a:r>
            <a:r>
              <a:rPr lang="en-US" altLang="en-US" sz="2000" b="1" dirty="0"/>
              <a:t>Biosciences Industrial Fellows </a:t>
            </a:r>
            <a:r>
              <a:rPr lang="en-US" altLang="en-US" sz="2000" b="1" dirty="0" smtClean="0"/>
              <a:t>Program (</a:t>
            </a:r>
            <a:r>
              <a:rPr lang="en-US" altLang="en-US" sz="2000" b="1" dirty="0"/>
              <a:t>BIFP</a:t>
            </a:r>
            <a:r>
              <a:rPr lang="en-US" altLang="en-US" sz="2000" b="1" dirty="0" smtClean="0"/>
              <a:t>) </a:t>
            </a:r>
            <a:r>
              <a:rPr lang="en-US" altLang="en-US" sz="2000" dirty="0" smtClean="0"/>
              <a:t>grants</a:t>
            </a:r>
          </a:p>
          <a:p>
            <a:pPr eaLnBrk="1" hangingPunct="1">
              <a:spcBef>
                <a:spcPct val="0"/>
              </a:spcBef>
              <a:buClrTx/>
              <a:buNone/>
            </a:pPr>
            <a:endParaRPr lang="en-US" altLang="en-US" sz="2000" b="1" dirty="0" smtClean="0"/>
          </a:p>
          <a:p>
            <a:pPr marL="342900" indent="-342900" eaLnBrk="1" hangingPunct="1">
              <a:spcBef>
                <a:spcPct val="0"/>
              </a:spcBef>
              <a:buClrTx/>
              <a:buFont typeface="Arial" panose="020B0604020202020204" pitchFamily="34" charset="0"/>
              <a:buChar char="•"/>
            </a:pPr>
            <a:r>
              <a:rPr lang="en-US" altLang="en-US" sz="2000" dirty="0" smtClean="0"/>
              <a:t>Outreach &amp; Engagement through the </a:t>
            </a:r>
            <a:r>
              <a:rPr lang="en-US" altLang="en-US" sz="2000" b="1" i="1" dirty="0" smtClean="0"/>
              <a:t>SciTech Lecture Series</a:t>
            </a:r>
            <a:endParaRPr lang="en-US" altLang="en-US" sz="2000" b="1" i="1" dirty="0"/>
          </a:p>
          <a:p>
            <a:pPr marL="171450" indent="-171450" eaLnBrk="1" hangingPunct="1">
              <a:spcBef>
                <a:spcPct val="0"/>
              </a:spcBef>
              <a:buClrTx/>
              <a:buFont typeface="Arial" panose="020B0604020202020204" pitchFamily="34" charset="0"/>
              <a:buChar char="•"/>
            </a:pPr>
            <a:endParaRPr lang="en-US" altLang="en-US" sz="1200" dirty="0"/>
          </a:p>
          <a:p>
            <a:pPr marL="171450" indent="-171450" eaLnBrk="1" hangingPunct="1">
              <a:spcBef>
                <a:spcPct val="0"/>
              </a:spcBef>
              <a:buClrTx/>
              <a:buFont typeface="Arial" panose="020B0604020202020204" pitchFamily="34" charset="0"/>
              <a:buChar char="•"/>
            </a:pPr>
            <a:endParaRPr lang="en-US" altLang="en-US" sz="1200" dirty="0"/>
          </a:p>
          <a:p>
            <a:pPr eaLnBrk="1" hangingPunct="1">
              <a:spcBef>
                <a:spcPct val="0"/>
              </a:spcBef>
              <a:buClrTx/>
              <a:buFont typeface="Wingdings" panose="05000000000000000000" pitchFamily="2" charset="2"/>
              <a:buNone/>
            </a:pPr>
            <a:endParaRPr lang="en-US" altLang="en-US" sz="1200" dirty="0"/>
          </a:p>
          <a:p>
            <a:pPr eaLnBrk="1" hangingPunct="1">
              <a:spcBef>
                <a:spcPct val="0"/>
              </a:spcBef>
              <a:buClrTx/>
              <a:buFont typeface="Wingdings" panose="05000000000000000000" pitchFamily="2" charset="2"/>
              <a:buNone/>
            </a:pPr>
            <a:endParaRPr lang="en-US" altLang="en-US" sz="1200" dirty="0"/>
          </a:p>
          <a:p>
            <a:pPr eaLnBrk="1" hangingPunct="1">
              <a:spcBef>
                <a:spcPct val="0"/>
              </a:spcBef>
              <a:buClrTx/>
              <a:buFontTx/>
              <a:buNone/>
            </a:pPr>
            <a:endParaRPr lang="en-US" altLang="en-US" sz="1200" dirty="0"/>
          </a:p>
          <a:p>
            <a:pPr eaLnBrk="1" hangingPunct="1">
              <a:spcBef>
                <a:spcPct val="0"/>
              </a:spcBef>
              <a:buClrTx/>
              <a:buFont typeface="Arial" panose="020B0604020202020204" pitchFamily="34" charset="0"/>
              <a:buChar char="•"/>
            </a:pPr>
            <a:endParaRPr lang="en-US" altLang="en-US" sz="1800" dirty="0"/>
          </a:p>
        </p:txBody>
      </p:sp>
      <p:pic>
        <p:nvPicPr>
          <p:cNvPr id="20483" name="Picture 6" descr="Biotech-Workforce-logofinal"/>
          <p:cNvPicPr>
            <a:picLocks noChangeAspect="1" noChangeArrowheads="1"/>
          </p:cNvPicPr>
          <p:nvPr/>
        </p:nvPicPr>
        <p:blipFill>
          <a:blip r:embed="rId2">
            <a:extLst>
              <a:ext uri="{28A0092B-C50C-407E-A947-70E740481C1C}">
                <a14:useLocalDpi xmlns:a14="http://schemas.microsoft.com/office/drawing/2010/main" val="0"/>
              </a:ext>
            </a:extLst>
          </a:blip>
          <a:srcRect r="39313" b="67821"/>
          <a:stretch>
            <a:fillRect/>
          </a:stretch>
        </p:blipFill>
        <p:spPr bwMode="auto">
          <a:xfrm>
            <a:off x="2954384" y="225425"/>
            <a:ext cx="22098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3"/>
          <p:cNvSpPr txBox="1">
            <a:spLocks noChangeArrowheads="1"/>
          </p:cNvSpPr>
          <p:nvPr/>
        </p:nvSpPr>
        <p:spPr bwMode="auto">
          <a:xfrm>
            <a:off x="5122863" y="87630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eaLnBrk="0" hangingPunct="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accent1"/>
              </a:buClr>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pic>
        <p:nvPicPr>
          <p:cNvPr id="7" name="Picture 6"/>
          <p:cNvPicPr>
            <a:picLocks noChangeAspect="1"/>
          </p:cNvPicPr>
          <p:nvPr/>
        </p:nvPicPr>
        <p:blipFill rotWithShape="1">
          <a:blip r:embed="rId3"/>
          <a:srcRect b="19365"/>
          <a:stretch/>
        </p:blipFill>
        <p:spPr>
          <a:xfrm>
            <a:off x="6126602" y="3321962"/>
            <a:ext cx="26670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5"/>
          <p:cNvPicPr>
            <a:picLocks noGrp="1" noChangeAspect="1"/>
          </p:cNvPicPr>
          <p:nvPr>
            <p:ph idx="1"/>
          </p:nvPr>
        </p:nvPicPr>
        <p:blipFill>
          <a:blip r:embed="rId4"/>
          <a:stretch>
            <a:fillRect/>
          </a:stretch>
        </p:blipFill>
        <p:spPr>
          <a:xfrm>
            <a:off x="2057400" y="3894862"/>
            <a:ext cx="1533896" cy="182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stretch>
            <a:fillRect/>
          </a:stretch>
        </p:blipFill>
        <p:spPr>
          <a:xfrm>
            <a:off x="197998" y="3833446"/>
            <a:ext cx="1570732" cy="1905000"/>
          </a:xfrm>
          <a:prstGeom prst="rect">
            <a:avLst/>
          </a:prstGeom>
        </p:spPr>
      </p:pic>
      <p:sp>
        <p:nvSpPr>
          <p:cNvPr id="2" name="TextBox 1"/>
          <p:cNvSpPr txBox="1"/>
          <p:nvPr/>
        </p:nvSpPr>
        <p:spPr>
          <a:xfrm>
            <a:off x="2938785" y="1003955"/>
            <a:ext cx="2240998" cy="523220"/>
          </a:xfrm>
          <a:prstGeom prst="rect">
            <a:avLst/>
          </a:prstGeom>
          <a:noFill/>
        </p:spPr>
        <p:txBody>
          <a:bodyPr wrap="none" rtlCol="0">
            <a:spAutoFit/>
          </a:bodyPr>
          <a:lstStyle/>
          <a:p>
            <a:r>
              <a:rPr lang="en-US" sz="2800" b="1" dirty="0" smtClean="0"/>
              <a:t>How we do it </a:t>
            </a:r>
            <a:endParaRPr lang="en-US" sz="2800" b="1"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5489" y="3575421"/>
            <a:ext cx="2026920" cy="2421050"/>
          </a:xfrm>
          <a:prstGeom prst="rect">
            <a:avLst/>
          </a:prstGeom>
        </p:spPr>
      </p:pic>
      <p:sp>
        <p:nvSpPr>
          <p:cNvPr id="5" name="Rectangle 4"/>
          <p:cNvSpPr/>
          <p:nvPr/>
        </p:nvSpPr>
        <p:spPr>
          <a:xfrm>
            <a:off x="2803833" y="6318519"/>
            <a:ext cx="2933432" cy="369332"/>
          </a:xfrm>
          <a:prstGeom prst="rect">
            <a:avLst/>
          </a:prstGeom>
        </p:spPr>
        <p:txBody>
          <a:bodyPr wrap="none">
            <a:spAutoFit/>
          </a:bodyPr>
          <a:lstStyle/>
          <a:p>
            <a:r>
              <a:rPr lang="en-US" dirty="0">
                <a:hlinkClick r:id="rId7"/>
              </a:rPr>
              <a:t>http://biotechworkforce.org/</a:t>
            </a:r>
            <a:endParaRPr lang="en-US" dirty="0"/>
          </a:p>
        </p:txBody>
      </p:sp>
    </p:spTree>
    <p:extLst>
      <p:ext uri="{BB962C8B-B14F-4D97-AF65-F5344CB8AC3E}">
        <p14:creationId xmlns:p14="http://schemas.microsoft.com/office/powerpoint/2010/main" val="2627774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Why is it important to NC? </a:t>
            </a:r>
            <a:endParaRPr lang="en-US" sz="3600" b="1" dirty="0"/>
          </a:p>
        </p:txBody>
      </p:sp>
      <p:pic>
        <p:nvPicPr>
          <p:cNvPr id="1026" name="Picture 2" descr="N.C.'s 600 companies and 61,000 employees produce $73 billion in annual economic activi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4020145"/>
            <a:ext cx="8435788" cy="27642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cbiotech.org/sites/default/files/pages/JobGrowthGraph_30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19200"/>
            <a:ext cx="2867025" cy="21717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0" y="3429000"/>
            <a:ext cx="4572000" cy="646331"/>
          </a:xfrm>
          <a:prstGeom prst="rect">
            <a:avLst/>
          </a:prstGeom>
        </p:spPr>
        <p:txBody>
          <a:bodyPr>
            <a:spAutoFit/>
          </a:bodyPr>
          <a:lstStyle/>
          <a:p>
            <a:r>
              <a:rPr lang="en-US" dirty="0"/>
              <a:t>30.9 percent more jobs from </a:t>
            </a:r>
            <a:r>
              <a:rPr lang="en-US" dirty="0" smtClean="0"/>
              <a:t>2000-12</a:t>
            </a:r>
            <a:r>
              <a:rPr lang="en-US" dirty="0"/>
              <a:t> </a:t>
            </a:r>
          </a:p>
          <a:p>
            <a:r>
              <a:rPr lang="en-US" dirty="0" smtClean="0"/>
              <a:t>     Four </a:t>
            </a:r>
            <a:r>
              <a:rPr lang="en-US" dirty="0"/>
              <a:t>times the national </a:t>
            </a:r>
            <a:r>
              <a:rPr lang="en-US" dirty="0" smtClean="0"/>
              <a:t>average</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
            <a:ext cx="18145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103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944562"/>
          </a:xfrm>
        </p:spPr>
        <p:txBody>
          <a:bodyPr/>
          <a:lstStyle/>
          <a:p>
            <a:pPr eaLnBrk="1" hangingPunct="1"/>
            <a:r>
              <a:rPr lang="en-US" altLang="en-US" b="1" smtClean="0"/>
              <a:t>Building the Future</a:t>
            </a:r>
          </a:p>
        </p:txBody>
      </p:sp>
      <p:sp>
        <p:nvSpPr>
          <p:cNvPr id="41987" name="Rectangle 3"/>
          <p:cNvSpPr>
            <a:spLocks noGrp="1" noChangeArrowheads="1"/>
          </p:cNvSpPr>
          <p:nvPr>
            <p:ph type="body" idx="1"/>
          </p:nvPr>
        </p:nvSpPr>
        <p:spPr>
          <a:xfrm>
            <a:off x="533400" y="1143000"/>
            <a:ext cx="8153400" cy="5334000"/>
          </a:xfrm>
        </p:spPr>
        <p:txBody>
          <a:bodyPr/>
          <a:lstStyle/>
          <a:p>
            <a:pPr eaLnBrk="1" hangingPunct="1">
              <a:lnSpc>
                <a:spcPct val="80000"/>
              </a:lnSpc>
              <a:defRPr/>
            </a:pPr>
            <a:endParaRPr lang="en-US" altLang="en-US" sz="2400" dirty="0" smtClean="0">
              <a:latin typeface="Times New Roman" pitchFamily="18" charset="0"/>
            </a:endParaRPr>
          </a:p>
          <a:p>
            <a:pPr eaLnBrk="1" hangingPunct="1">
              <a:lnSpc>
                <a:spcPct val="80000"/>
              </a:lnSpc>
              <a:defRPr/>
            </a:pPr>
            <a:endParaRPr lang="en-US" altLang="en-US" sz="800" dirty="0" smtClean="0"/>
          </a:p>
          <a:p>
            <a:pPr marL="0" indent="0" eaLnBrk="1" hangingPunct="1">
              <a:lnSpc>
                <a:spcPct val="80000"/>
              </a:lnSpc>
              <a:buFont typeface="Wingdings" panose="05000000000000000000" pitchFamily="2" charset="2"/>
              <a:buNone/>
              <a:defRPr/>
            </a:pPr>
            <a:r>
              <a:rPr lang="en-US" altLang="en-US" sz="2400" b="1" dirty="0" smtClean="0"/>
              <a:t>Home Grown Industry Needs:</a:t>
            </a:r>
          </a:p>
          <a:p>
            <a:pPr eaLnBrk="1" hangingPunct="1">
              <a:lnSpc>
                <a:spcPct val="80000"/>
              </a:lnSpc>
              <a:defRPr/>
            </a:pPr>
            <a:endParaRPr lang="en-US" altLang="en-US" sz="2400" b="1" dirty="0" smtClean="0"/>
          </a:p>
          <a:p>
            <a:pPr eaLnBrk="1" hangingPunct="1">
              <a:lnSpc>
                <a:spcPct val="80000"/>
              </a:lnSpc>
              <a:defRPr/>
            </a:pPr>
            <a:r>
              <a:rPr lang="en-US" altLang="en-US" sz="2400" dirty="0" smtClean="0"/>
              <a:t>Capital</a:t>
            </a:r>
          </a:p>
          <a:p>
            <a:pPr marL="0" indent="0" eaLnBrk="1" hangingPunct="1">
              <a:lnSpc>
                <a:spcPct val="80000"/>
              </a:lnSpc>
              <a:buNone/>
              <a:defRPr/>
            </a:pPr>
            <a:endParaRPr lang="en-US" altLang="en-US" sz="2400" dirty="0" smtClean="0"/>
          </a:p>
          <a:p>
            <a:pPr>
              <a:lnSpc>
                <a:spcPct val="80000"/>
              </a:lnSpc>
              <a:defRPr/>
            </a:pPr>
            <a:r>
              <a:rPr lang="en-US" altLang="en-US" sz="2400" dirty="0"/>
              <a:t>Efficient, effective business environment  </a:t>
            </a:r>
          </a:p>
          <a:p>
            <a:pPr eaLnBrk="1" hangingPunct="1">
              <a:lnSpc>
                <a:spcPct val="80000"/>
              </a:lnSpc>
              <a:defRPr/>
            </a:pPr>
            <a:endParaRPr lang="en-US" altLang="en-US" sz="2400" dirty="0" smtClean="0"/>
          </a:p>
          <a:p>
            <a:pPr eaLnBrk="1" hangingPunct="1">
              <a:lnSpc>
                <a:spcPct val="80000"/>
              </a:lnSpc>
              <a:buFont typeface="Wingdings" panose="05000000000000000000" pitchFamily="2" charset="2"/>
              <a:buChar char="ü"/>
              <a:defRPr/>
            </a:pPr>
            <a:r>
              <a:rPr lang="en-US" altLang="en-US" sz="2400" b="1" i="1" dirty="0" smtClean="0">
                <a:solidFill>
                  <a:srgbClr val="66B4FA"/>
                </a:solidFill>
              </a:rPr>
              <a:t>Educated manpower </a:t>
            </a:r>
            <a:r>
              <a:rPr lang="en-US" altLang="en-US" sz="2400" dirty="0" smtClean="0">
                <a:solidFill>
                  <a:srgbClr val="66B4FA"/>
                </a:solidFill>
              </a:rPr>
              <a:t> </a:t>
            </a:r>
          </a:p>
          <a:p>
            <a:pPr marL="0" indent="0" eaLnBrk="1" hangingPunct="1">
              <a:lnSpc>
                <a:spcPct val="80000"/>
              </a:lnSpc>
              <a:buNone/>
              <a:defRPr/>
            </a:pPr>
            <a:endParaRPr lang="en-US" altLang="en-US" sz="2400" dirty="0"/>
          </a:p>
        </p:txBody>
      </p:sp>
      <p:pic>
        <p:nvPicPr>
          <p:cNvPr id="17412" name="Picture 6" descr="Biotech-Workforce-logofinal"/>
          <p:cNvPicPr>
            <a:picLocks noChangeAspect="1" noChangeArrowheads="1"/>
          </p:cNvPicPr>
          <p:nvPr/>
        </p:nvPicPr>
        <p:blipFill>
          <a:blip r:embed="rId2">
            <a:extLst>
              <a:ext uri="{28A0092B-C50C-407E-A947-70E740481C1C}">
                <a14:useLocalDpi xmlns:a14="http://schemas.microsoft.com/office/drawing/2010/main" val="0"/>
              </a:ext>
            </a:extLst>
          </a:blip>
          <a:srcRect r="39313" b="67821"/>
          <a:stretch>
            <a:fillRect/>
          </a:stretch>
        </p:blipFill>
        <p:spPr bwMode="auto">
          <a:xfrm>
            <a:off x="7086600" y="6019800"/>
            <a:ext cx="15589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BioNetwork_logo02-0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984875"/>
            <a:ext cx="20574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50459" y="4876800"/>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14708211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4AE0676ED9F84098DB5E44D66EF166" ma:contentTypeVersion="0" ma:contentTypeDescription="Create a new document." ma:contentTypeScope="" ma:versionID="6e1d0ec7c74f506352bd6bd65dd737d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C8C7C5-C3B1-4236-B0E1-8902148A8C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FF54579-65EF-4369-B4D3-EF5577312582}">
  <ds:schemaRef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http://purl.org/dc/dcmitype/"/>
    <ds:schemaRef ds:uri="http://purl.org/dc/elements/1.1/"/>
    <ds:schemaRef ds:uri="http://purl.org/dc/terms/"/>
  </ds:schemaRefs>
</ds:datastoreItem>
</file>

<file path=customXml/itemProps3.xml><?xml version="1.0" encoding="utf-8"?>
<ds:datastoreItem xmlns:ds="http://schemas.openxmlformats.org/officeDocument/2006/customXml" ds:itemID="{6595AEC3-68DB-45E8-B302-697D2B8ED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6893</TotalTime>
  <Words>591</Words>
  <Application>Microsoft Office PowerPoint</Application>
  <PresentationFormat>On-screen Show (4:3)</PresentationFormat>
  <Paragraphs>145</Paragraphs>
  <Slides>18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Calibri</vt:lpstr>
      <vt:lpstr>Candara</vt:lpstr>
      <vt:lpstr>Times New Roman</vt:lpstr>
      <vt:lpstr>Wingdings</vt:lpstr>
      <vt:lpstr>Office Theme</vt:lpstr>
      <vt:lpstr>Biosciences Talent Required</vt:lpstr>
      <vt:lpstr>PowerPoint Presentation</vt:lpstr>
      <vt:lpstr>PowerPoint Presentation</vt:lpstr>
      <vt:lpstr>PowerPoint Presentation</vt:lpstr>
      <vt:lpstr>NC Community College System</vt:lpstr>
      <vt:lpstr> What we do</vt:lpstr>
      <vt:lpstr>PowerPoint Presentation</vt:lpstr>
      <vt:lpstr>Why is it important to NC? </vt:lpstr>
      <vt:lpstr>Building the Future</vt:lpstr>
      <vt:lpstr> Talent Required*       U.S. Bureau of Labor Statistics: www.bls.gov </vt:lpstr>
      <vt:lpstr>What is in it for Companies?</vt:lpstr>
      <vt:lpstr>PowerPoint Presentation</vt:lpstr>
      <vt:lpstr>PowerPoint Presentation</vt:lpstr>
      <vt:lpstr>PowerPoint Presentation</vt:lpstr>
      <vt:lpstr>    National Approach</vt:lpstr>
      <vt:lpstr>c3bc Learning Technologies Hub  Overview Videos</vt:lpstr>
      <vt:lpstr> Helpful NC Bioscience Resources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College Consortium for Bioscience Credentials</dc:title>
  <dc:creator>Russ Read</dc:creator>
  <cp:lastModifiedBy>Russel Read</cp:lastModifiedBy>
  <cp:revision>411</cp:revision>
  <cp:lastPrinted>2014-10-26T02:24:29Z</cp:lastPrinted>
  <dcterms:created xsi:type="dcterms:W3CDTF">2012-10-22T19:47:03Z</dcterms:created>
  <dcterms:modified xsi:type="dcterms:W3CDTF">2016-01-22T17:31:46Z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0x010100FE4AE0676ED9F84098DB5E44D66EF166</vt:lpwstr>
  </property>
</Properties>
</file>